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0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02" r:id="rId2"/>
    <p:sldId id="663" r:id="rId3"/>
    <p:sldId id="666" r:id="rId4"/>
    <p:sldId id="684" r:id="rId5"/>
    <p:sldId id="685" r:id="rId6"/>
    <p:sldId id="688" r:id="rId7"/>
    <p:sldId id="765" r:id="rId8"/>
    <p:sldId id="736" r:id="rId9"/>
    <p:sldId id="690" r:id="rId10"/>
    <p:sldId id="692" r:id="rId11"/>
    <p:sldId id="695" r:id="rId12"/>
    <p:sldId id="696" r:id="rId13"/>
    <p:sldId id="697" r:id="rId14"/>
    <p:sldId id="698" r:id="rId15"/>
    <p:sldId id="699" r:id="rId16"/>
    <p:sldId id="737" r:id="rId17"/>
    <p:sldId id="739" r:id="rId18"/>
    <p:sldId id="740" r:id="rId19"/>
    <p:sldId id="743" r:id="rId20"/>
    <p:sldId id="744" r:id="rId21"/>
    <p:sldId id="745" r:id="rId22"/>
    <p:sldId id="746" r:id="rId23"/>
    <p:sldId id="759" r:id="rId24"/>
    <p:sldId id="760" r:id="rId25"/>
    <p:sldId id="763" r:id="rId26"/>
    <p:sldId id="654" r:id="rId27"/>
    <p:sldId id="764" r:id="rId28"/>
    <p:sldId id="761" r:id="rId29"/>
    <p:sldId id="762" r:id="rId30"/>
    <p:sldId id="766" r:id="rId31"/>
    <p:sldId id="767" r:id="rId32"/>
    <p:sldId id="652" r:id="rId33"/>
    <p:sldId id="779" r:id="rId34"/>
    <p:sldId id="782" r:id="rId35"/>
    <p:sldId id="768" r:id="rId36"/>
    <p:sldId id="771" r:id="rId37"/>
    <p:sldId id="769" r:id="rId38"/>
    <p:sldId id="770" r:id="rId39"/>
    <p:sldId id="772" r:id="rId40"/>
    <p:sldId id="773" r:id="rId41"/>
    <p:sldId id="756" r:id="rId42"/>
    <p:sldId id="774" r:id="rId43"/>
    <p:sldId id="780" r:id="rId44"/>
    <p:sldId id="775" r:id="rId45"/>
    <p:sldId id="776" r:id="rId46"/>
    <p:sldId id="781" r:id="rId47"/>
    <p:sldId id="784" r:id="rId48"/>
    <p:sldId id="777" r:id="rId49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Arial Narrow" panose="020B0606020202030204" pitchFamily="34" charset="0"/>
      <p:regular r:id="rId57"/>
      <p:bold r:id="rId58"/>
      <p:italic r:id="rId59"/>
      <p:boldItalic r:id="rId60"/>
    </p:embeddedFont>
    <p:embeddedFont>
      <p:font typeface="Bradley Hand ITC" panose="03070402050302030203" pitchFamily="66" charset="0"/>
      <p:regular r:id="rId61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FF"/>
    <a:srgbClr val="00FFFF"/>
    <a:srgbClr val="D3EBFA"/>
    <a:srgbClr val="038CC0"/>
    <a:srgbClr val="008000"/>
    <a:srgbClr val="0F94C4"/>
    <a:srgbClr val="3366FF"/>
    <a:srgbClr val="003399"/>
    <a:srgbClr val="039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242" autoAdjust="0"/>
  </p:normalViewPr>
  <p:slideViewPr>
    <p:cSldViewPr>
      <p:cViewPr varScale="1">
        <p:scale>
          <a:sx n="99" d="100"/>
          <a:sy n="99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image" Target="../media/image17.png"/><Relationship Id="rId1" Type="http://schemas.openxmlformats.org/officeDocument/2006/relationships/image" Target="../media/image160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1C25F-C383-40C4-B79A-CC4F5E3782DB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887963-4B8B-4795-8D83-C037E0AF89A7}">
      <dgm:prSet phldrT="[Text]"/>
      <dgm:spPr/>
      <dgm:t>
        <a:bodyPr/>
        <a:lstStyle/>
        <a:p>
          <a:r>
            <a:rPr lang="en-US" dirty="0" smtClean="0"/>
            <a:t>1. How can we find a crown decomposition?</a:t>
          </a:r>
          <a:endParaRPr lang="en-US" dirty="0"/>
        </a:p>
      </dgm:t>
    </dgm:pt>
    <dgm:pt modelId="{9AA1D690-168C-4367-8AA7-3E51EF792525}" type="parTrans" cxnId="{629AD0F1-86B8-4CD2-BC75-203027709DA6}">
      <dgm:prSet/>
      <dgm:spPr/>
      <dgm:t>
        <a:bodyPr/>
        <a:lstStyle/>
        <a:p>
          <a:endParaRPr lang="en-US"/>
        </a:p>
      </dgm:t>
    </dgm:pt>
    <dgm:pt modelId="{AC9575B3-D760-4BF2-B5CC-396063D93B45}" type="sibTrans" cxnId="{629AD0F1-86B8-4CD2-BC75-203027709DA6}">
      <dgm:prSet/>
      <dgm:spPr/>
      <dgm:t>
        <a:bodyPr/>
        <a:lstStyle/>
        <a:p>
          <a:endParaRPr lang="en-US"/>
        </a:p>
      </dgm:t>
    </dgm:pt>
    <dgm:pt modelId="{D86573BA-4F61-4727-B03E-6DFAD084660D}">
      <dgm:prSet/>
      <dgm:spPr/>
      <dgm:t>
        <a:bodyPr/>
        <a:lstStyle/>
        <a:p>
          <a:r>
            <a:rPr lang="en-US" dirty="0" smtClean="0"/>
            <a:t>2. What can we guarantee when we can no longer find one?</a:t>
          </a:r>
          <a:endParaRPr lang="en-US" dirty="0"/>
        </a:p>
      </dgm:t>
    </dgm:pt>
    <dgm:pt modelId="{FE799800-0169-4112-AB86-6AEB884C3D35}" type="parTrans" cxnId="{5BEA3E5B-0059-4A95-97E0-55F0A547E6E2}">
      <dgm:prSet/>
      <dgm:spPr/>
      <dgm:t>
        <a:bodyPr/>
        <a:lstStyle/>
        <a:p>
          <a:endParaRPr lang="en-US"/>
        </a:p>
      </dgm:t>
    </dgm:pt>
    <dgm:pt modelId="{E32FAEA0-F7BF-4CF0-9294-E37267AE5042}" type="sibTrans" cxnId="{5BEA3E5B-0059-4A95-97E0-55F0A547E6E2}">
      <dgm:prSet/>
      <dgm:spPr/>
      <dgm:t>
        <a:bodyPr/>
        <a:lstStyle/>
        <a:p>
          <a:endParaRPr lang="en-US"/>
        </a:p>
      </dgm:t>
    </dgm:pt>
    <dgm:pt modelId="{C2C8FFB0-1990-47D0-B871-E48176770AE4}" type="pres">
      <dgm:prSet presAssocID="{CD81C25F-C383-40C4-B79A-CC4F5E3782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7C0C7-1184-442E-B273-B7048E93D437}" type="pres">
      <dgm:prSet presAssocID="{7A887963-4B8B-4795-8D83-C037E0AF89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C87B-64B2-4BCC-A679-A7CB2563EAF3}" type="pres">
      <dgm:prSet presAssocID="{AC9575B3-D760-4BF2-B5CC-396063D93B45}" presName="spacer" presStyleCnt="0"/>
      <dgm:spPr/>
    </dgm:pt>
    <dgm:pt modelId="{33EE5F2E-589D-44C0-941E-58B39E96E51D}" type="pres">
      <dgm:prSet presAssocID="{D86573BA-4F61-4727-B03E-6DFAD08466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AD0F1-86B8-4CD2-BC75-203027709DA6}" srcId="{CD81C25F-C383-40C4-B79A-CC4F5E3782DB}" destId="{7A887963-4B8B-4795-8D83-C037E0AF89A7}" srcOrd="0" destOrd="0" parTransId="{9AA1D690-168C-4367-8AA7-3E51EF792525}" sibTransId="{AC9575B3-D760-4BF2-B5CC-396063D93B45}"/>
    <dgm:cxn modelId="{5BEA3E5B-0059-4A95-97E0-55F0A547E6E2}" srcId="{CD81C25F-C383-40C4-B79A-CC4F5E3782DB}" destId="{D86573BA-4F61-4727-B03E-6DFAD084660D}" srcOrd="1" destOrd="0" parTransId="{FE799800-0169-4112-AB86-6AEB884C3D35}" sibTransId="{E32FAEA0-F7BF-4CF0-9294-E37267AE5042}"/>
    <dgm:cxn modelId="{43CA79B7-268D-4B8C-BBC6-DD56DA8EFD6D}" type="presOf" srcId="{D86573BA-4F61-4727-B03E-6DFAD084660D}" destId="{33EE5F2E-589D-44C0-941E-58B39E96E51D}" srcOrd="0" destOrd="0" presId="urn:microsoft.com/office/officeart/2005/8/layout/vList2"/>
    <dgm:cxn modelId="{9AF7D0B8-207F-452A-A36E-9F50F2DAE72E}" type="presOf" srcId="{7A887963-4B8B-4795-8D83-C037E0AF89A7}" destId="{EA47C0C7-1184-442E-B273-B7048E93D437}" srcOrd="0" destOrd="0" presId="urn:microsoft.com/office/officeart/2005/8/layout/vList2"/>
    <dgm:cxn modelId="{7C7404EC-656B-4D01-B58C-D86D29C3524C}" type="presOf" srcId="{CD81C25F-C383-40C4-B79A-CC4F5E3782DB}" destId="{C2C8FFB0-1990-47D0-B871-E48176770AE4}" srcOrd="0" destOrd="0" presId="urn:microsoft.com/office/officeart/2005/8/layout/vList2"/>
    <dgm:cxn modelId="{03080354-5B3C-4647-A870-7C36FBA91380}" type="presParOf" srcId="{C2C8FFB0-1990-47D0-B871-E48176770AE4}" destId="{EA47C0C7-1184-442E-B273-B7048E93D437}" srcOrd="0" destOrd="0" presId="urn:microsoft.com/office/officeart/2005/8/layout/vList2"/>
    <dgm:cxn modelId="{D334EDEF-1E2E-498B-B2F9-921C20DD3ED3}" type="presParOf" srcId="{C2C8FFB0-1990-47D0-B871-E48176770AE4}" destId="{B506C87B-64B2-4BCC-A679-A7CB2563EAF3}" srcOrd="1" destOrd="0" presId="urn:microsoft.com/office/officeart/2005/8/layout/vList2"/>
    <dgm:cxn modelId="{416DC1FE-FE6D-4773-81C0-AFAE29497DF6}" type="presParOf" srcId="{C2C8FFB0-1990-47D0-B871-E48176770AE4}" destId="{33EE5F2E-589D-44C0-941E-58B39E96E5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8B51A-85F4-45FF-A5B5-0C352236A8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E5B3-1FB7-4A37-B852-1910EA4A7555}">
      <dgm:prSet phldrT="[Text]"/>
      <dgm:spPr/>
      <dgm:t>
        <a:bodyPr/>
        <a:lstStyle/>
        <a:p>
          <a:r>
            <a:rPr lang="en-US" dirty="0" smtClean="0"/>
            <a:t>Vertex Cover</a:t>
          </a:r>
          <a:endParaRPr lang="en-US" dirty="0"/>
        </a:p>
      </dgm:t>
    </dgm:pt>
    <dgm:pt modelId="{48D50425-A667-43D6-B86F-FB62CD4865E2}" type="parTrans" cxnId="{44744F53-E227-4462-84D4-8FB068B2DA64}">
      <dgm:prSet/>
      <dgm:spPr/>
      <dgm:t>
        <a:bodyPr/>
        <a:lstStyle/>
        <a:p>
          <a:endParaRPr lang="en-US"/>
        </a:p>
      </dgm:t>
    </dgm:pt>
    <dgm:pt modelId="{F0EFB850-3236-400A-B251-0749118ABCC2}" type="sibTrans" cxnId="{44744F53-E227-4462-84D4-8FB068B2DA6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2102DDA-D1BA-4CF4-91A9-4D0E66E6D24D}">
          <dgm:prSet phldrT="[Text]"/>
          <dgm:spPr/>
          <dgm:t>
            <a:bodyPr/>
            <a:lstStyle/>
            <a:p>
              <a:r>
                <a:rPr lang="en-US" dirty="0" smtClean="0"/>
                <a:t>Saving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 Colors</a:t>
              </a:r>
              <a:endParaRPr lang="en-US" dirty="0"/>
            </a:p>
          </dgm:t>
        </dgm:pt>
      </mc:Choice>
      <mc:Fallback xmlns="">
        <dgm:pt modelId="{52102DDA-D1BA-4CF4-91A9-4D0E66E6D24D}">
          <dgm:prSet phldrT="[Text]"/>
          <dgm:spPr/>
          <dgm:t>
            <a:bodyPr/>
            <a:lstStyle/>
            <a:p>
              <a:r>
                <a:rPr lang="en-US" dirty="0" smtClean="0"/>
                <a:t>Saving </a:t>
              </a:r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 Colors</a:t>
              </a:r>
              <a:endParaRPr lang="en-US" dirty="0"/>
            </a:p>
          </dgm:t>
        </dgm:pt>
      </mc:Fallback>
    </mc:AlternateContent>
    <dgm:pt modelId="{08653FF8-2ABD-4299-BBFB-843F6144D0F8}" type="parTrans" cxnId="{E2A00C04-1A30-49C3-A106-6A1267F757A0}">
      <dgm:prSet/>
      <dgm:spPr/>
      <dgm:t>
        <a:bodyPr/>
        <a:lstStyle/>
        <a:p>
          <a:endParaRPr lang="en-US"/>
        </a:p>
      </dgm:t>
    </dgm:pt>
    <dgm:pt modelId="{20E74340-DBA6-4466-9FDE-E3369D14B3CD}" type="sibTrans" cxnId="{E2A00C04-1A30-49C3-A106-6A1267F757A0}">
      <dgm:prSet/>
      <dgm:spPr/>
      <dgm:t>
        <a:bodyPr/>
        <a:lstStyle/>
        <a:p>
          <a:endParaRPr lang="en-US"/>
        </a:p>
      </dgm:t>
    </dgm:pt>
    <dgm:pt modelId="{E1FA3701-C6C8-49A8-8C89-314754A3712F}">
      <dgm:prSet phldrT="[Text]"/>
      <dgm:spPr/>
      <dgm:t>
        <a:bodyPr/>
        <a:lstStyle/>
        <a:p>
          <a:r>
            <a:rPr lang="en-US" dirty="0" smtClean="0"/>
            <a:t>Max CNF-SAT</a:t>
          </a:r>
          <a:endParaRPr lang="en-US" dirty="0"/>
        </a:p>
      </dgm:t>
    </dgm:pt>
    <dgm:pt modelId="{91F1FA96-3D84-4DD4-8234-5CF59CD68520}" type="parTrans" cxnId="{75D78034-CDDD-4F9D-85E4-01DA9D28513F}">
      <dgm:prSet/>
      <dgm:spPr/>
      <dgm:t>
        <a:bodyPr/>
        <a:lstStyle/>
        <a:p>
          <a:endParaRPr lang="en-US"/>
        </a:p>
      </dgm:t>
    </dgm:pt>
    <dgm:pt modelId="{084CC6F1-E4E1-4916-94C2-1E431024F497}" type="sibTrans" cxnId="{75D78034-CDDD-4F9D-85E4-01DA9D28513F}">
      <dgm:prSet/>
      <dgm:spPr/>
      <dgm:t>
        <a:bodyPr/>
        <a:lstStyle/>
        <a:p>
          <a:endParaRPr lang="en-US"/>
        </a:p>
      </dgm:t>
    </dgm:pt>
    <dgm:pt modelId="{36082B89-FECC-46A3-8C91-F7BE424A0C5A}">
      <dgm:prSet phldrT="[Text]"/>
      <dgm:spPr/>
      <dgm:t>
        <a:bodyPr/>
        <a:lstStyle/>
        <a:p>
          <a:r>
            <a:rPr lang="en-US" dirty="0" smtClean="0"/>
            <a:t>Longest Cycle/Path</a:t>
          </a:r>
        </a:p>
      </dgm:t>
    </dgm:pt>
    <dgm:pt modelId="{0A43F07E-BB14-44DA-9DC5-9FB320F518A1}" type="parTrans" cxnId="{8E82911F-26F3-4DF5-B5DA-EE393E91B21B}">
      <dgm:prSet/>
      <dgm:spPr/>
      <dgm:t>
        <a:bodyPr/>
        <a:lstStyle/>
        <a:p>
          <a:endParaRPr lang="en-US"/>
        </a:p>
      </dgm:t>
    </dgm:pt>
    <dgm:pt modelId="{FAB027C4-23B8-4C27-98F8-BD16E7A3987B}" type="sibTrans" cxnId="{8E82911F-26F3-4DF5-B5DA-EE393E91B21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4FC7005-0FF4-472E-B0F4-18B32AB346D6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dirty="0" smtClean="0"/>
                <a:t>-Packing</a:t>
              </a:r>
              <a:endParaRPr lang="en-US" dirty="0"/>
            </a:p>
          </dgm:t>
        </dgm:pt>
      </mc:Choice>
      <mc:Fallback xmlns="">
        <dgm:pt modelId="{24FC7005-0FF4-472E-B0F4-18B32AB346D6}">
          <dgm:prSet phldrT="[Text]"/>
          <dgm:spPr/>
          <dgm:t>
            <a:bodyPr/>
            <a:lstStyle/>
            <a:p>
              <a:r>
                <a:rPr lang="en-US" i="0" smtClean="0">
                  <a:latin typeface="Cambria Math" panose="02040503050406030204" pitchFamily="18" charset="0"/>
                </a:rPr>
                <a:t>𝑃</a:t>
              </a:r>
              <a:r>
                <a:rPr lang="en-US" b="0" i="0" smtClean="0">
                  <a:latin typeface="Cambria Math" panose="02040503050406030204" pitchFamily="18" charset="0"/>
                </a:rPr>
                <a:t>_</a:t>
              </a:r>
              <a:r>
                <a:rPr lang="en-US" i="0" smtClean="0">
                  <a:latin typeface="Cambria Math" panose="02040503050406030204" pitchFamily="18" charset="0"/>
                </a:rPr>
                <a:t>2</a:t>
              </a:r>
              <a:r>
                <a:rPr lang="en-US" dirty="0" smtClean="0"/>
                <a:t>-Packing</a:t>
              </a:r>
              <a:endParaRPr lang="en-US" dirty="0"/>
            </a:p>
          </dgm:t>
        </dgm:pt>
      </mc:Fallback>
    </mc:AlternateContent>
    <dgm:pt modelId="{8E3439FA-E3E7-4071-BF43-44A2435142E1}" type="parTrans" cxnId="{B6E06C74-CACD-4874-9A72-6298375174F2}">
      <dgm:prSet/>
      <dgm:spPr/>
      <dgm:t>
        <a:bodyPr/>
        <a:lstStyle/>
        <a:p>
          <a:endParaRPr lang="en-US"/>
        </a:p>
      </dgm:t>
    </dgm:pt>
    <dgm:pt modelId="{0BDBA2BB-74C5-44E6-9B8B-6AEA4B9F2558}" type="sibTrans" cxnId="{B6E06C74-CACD-4874-9A72-6298375174F2}">
      <dgm:prSet/>
      <dgm:spPr/>
      <dgm:t>
        <a:bodyPr/>
        <a:lstStyle/>
        <a:p>
          <a:endParaRPr lang="en-US"/>
        </a:p>
      </dgm:t>
    </dgm:pt>
    <dgm:pt modelId="{E5B269A0-6A8B-458E-9E55-E7319B05F172}">
      <dgm:prSet phldrT="[Text]"/>
      <dgm:spPr/>
      <dgm:t>
        <a:bodyPr/>
        <a:lstStyle/>
        <a:p>
          <a:r>
            <a:rPr lang="en-US" dirty="0" smtClean="0"/>
            <a:t>Hitting Set</a:t>
          </a:r>
        </a:p>
      </dgm:t>
    </dgm:pt>
    <dgm:pt modelId="{F55EB1B4-61CA-4779-AA07-E3C26D7103B1}" type="parTrans" cxnId="{B5777AE6-6D97-4AF5-8920-49E3B418A474}">
      <dgm:prSet/>
      <dgm:spPr/>
      <dgm:t>
        <a:bodyPr/>
        <a:lstStyle/>
        <a:p>
          <a:endParaRPr lang="en-US"/>
        </a:p>
      </dgm:t>
    </dgm:pt>
    <dgm:pt modelId="{6F8301AD-3407-4835-984E-9BF7D723C192}" type="sibTrans" cxnId="{B5777AE6-6D97-4AF5-8920-49E3B418A47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DC9681A-03C9-470C-BF5A-3986554054DB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-Internal spanning tree</a:t>
              </a:r>
            </a:p>
          </dgm:t>
        </dgm:pt>
      </mc:Choice>
      <mc:Fallback xmlns="">
        <dgm:pt modelId="{CDC9681A-03C9-470C-BF5A-3986554054DB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-Internal spanning </a:t>
              </a:r>
              <a:r>
                <a:rPr lang="en-US" dirty="0" smtClean="0"/>
                <a:t>tree</a:t>
              </a:r>
              <a:endParaRPr lang="en-US" dirty="0" smtClean="0"/>
            </a:p>
          </dgm:t>
        </dgm:pt>
      </mc:Fallback>
    </mc:AlternateContent>
    <dgm:pt modelId="{AED27BB7-A279-4BFB-8F02-7D1E1B0C4E80}" type="parTrans" cxnId="{A08DC2A7-39F8-4746-AF63-91BE8C1D84D5}">
      <dgm:prSet/>
      <dgm:spPr/>
      <dgm:t>
        <a:bodyPr/>
        <a:lstStyle/>
        <a:p>
          <a:endParaRPr lang="en-US"/>
        </a:p>
      </dgm:t>
    </dgm:pt>
    <dgm:pt modelId="{0B6B3DD3-A222-44AD-B646-E4FD08AB29BC}" type="sibTrans" cxnId="{A08DC2A7-39F8-4746-AF63-91BE8C1D84D5}">
      <dgm:prSet/>
      <dgm:spPr/>
      <dgm:t>
        <a:bodyPr/>
        <a:lstStyle/>
        <a:p>
          <a:endParaRPr lang="en-US"/>
        </a:p>
      </dgm:t>
    </dgm:pt>
    <dgm:pt modelId="{4934F0A4-31A9-4E9F-96A4-21053274559F}">
      <dgm:prSet phldrT="[Text]"/>
      <dgm:spPr/>
      <dgm:t>
        <a:bodyPr/>
        <a:lstStyle/>
        <a:p>
          <a:r>
            <a:rPr lang="en-US" dirty="0" smtClean="0"/>
            <a:t>Treewidth</a:t>
          </a:r>
        </a:p>
      </dgm:t>
    </dgm:pt>
    <dgm:pt modelId="{BE8F51B6-373B-44BD-B6A4-0224EED2B093}" type="parTrans" cxnId="{AB633C4F-11A3-485A-9AAD-B3FD883512AD}">
      <dgm:prSet/>
      <dgm:spPr/>
      <dgm:t>
        <a:bodyPr/>
        <a:lstStyle/>
        <a:p>
          <a:endParaRPr lang="en-US"/>
        </a:p>
      </dgm:t>
    </dgm:pt>
    <dgm:pt modelId="{00C0CEED-DF72-460F-B04F-8C42FC64D1D0}" type="sibTrans" cxnId="{AB633C4F-11A3-485A-9AAD-B3FD883512AD}">
      <dgm:prSet/>
      <dgm:spPr/>
      <dgm:t>
        <a:bodyPr/>
        <a:lstStyle/>
        <a:p>
          <a:endParaRPr lang="en-US"/>
        </a:p>
      </dgm:t>
    </dgm:pt>
    <dgm:pt modelId="{63EDA62C-3376-4085-BF2F-8E9DCD2A5AC1}">
      <dgm:prSet phldrT="[Text]"/>
      <dgm:spPr/>
      <dgm:t>
        <a:bodyPr/>
        <a:lstStyle/>
        <a:p>
          <a:r>
            <a:rPr lang="en-US" dirty="0" smtClean="0"/>
            <a:t>Set Packing</a:t>
          </a:r>
        </a:p>
      </dgm:t>
    </dgm:pt>
    <dgm:pt modelId="{E8C60C92-5FB5-4981-9C5A-87E78094261C}" type="parTrans" cxnId="{751BA909-5E56-483C-9F0F-209F88B5021A}">
      <dgm:prSet/>
      <dgm:spPr/>
      <dgm:t>
        <a:bodyPr/>
        <a:lstStyle/>
        <a:p>
          <a:endParaRPr lang="en-US"/>
        </a:p>
      </dgm:t>
    </dgm:pt>
    <dgm:pt modelId="{093020D9-EF8F-4712-8AF4-FC9B523992D4}" type="sibTrans" cxnId="{751BA909-5E56-483C-9F0F-209F88B5021A}">
      <dgm:prSet/>
      <dgm:spPr/>
      <dgm:t>
        <a:bodyPr/>
        <a:lstStyle/>
        <a:p>
          <a:endParaRPr lang="en-US"/>
        </a:p>
      </dgm:t>
    </dgm:pt>
    <dgm:pt modelId="{90219C50-CF6C-49C2-8975-9F7C926764DD}">
      <dgm:prSet phldrT="[Text]"/>
      <dgm:spPr/>
      <dgm:t>
        <a:bodyPr/>
        <a:lstStyle/>
        <a:p>
          <a:r>
            <a:rPr lang="en-US" dirty="0" smtClean="0"/>
            <a:t>Star packing</a:t>
          </a:r>
        </a:p>
      </dgm:t>
    </dgm:pt>
    <dgm:pt modelId="{B49BCB81-F59B-4FA6-BBC4-BCA3A8CA53C6}" type="parTrans" cxnId="{B3BBC8DE-6347-4629-80AF-962831284C61}">
      <dgm:prSet/>
      <dgm:spPr/>
      <dgm:t>
        <a:bodyPr/>
        <a:lstStyle/>
        <a:p>
          <a:endParaRPr lang="en-US"/>
        </a:p>
      </dgm:t>
    </dgm:pt>
    <dgm:pt modelId="{7B9BE23E-149A-47A9-9B4D-82C423F929D9}" type="sibTrans" cxnId="{B3BBC8DE-6347-4629-80AF-962831284C61}">
      <dgm:prSet/>
      <dgm:spPr/>
      <dgm:t>
        <a:bodyPr/>
        <a:lstStyle/>
        <a:p>
          <a:endParaRPr lang="en-US"/>
        </a:p>
      </dgm:t>
    </dgm:pt>
    <dgm:pt modelId="{A08988E6-5A1B-4866-BEA1-089E135FFD8E}">
      <dgm:prSet phldrT="[Text]"/>
      <dgm:spPr/>
      <dgm:t>
        <a:bodyPr/>
        <a:lstStyle/>
        <a:p>
          <a:r>
            <a:rPr lang="en-US" dirty="0" smtClean="0"/>
            <a:t>Triangle packing</a:t>
          </a:r>
        </a:p>
      </dgm:t>
    </dgm:pt>
    <dgm:pt modelId="{5FACD685-BB39-49C4-97DE-C6121992E720}" type="parTrans" cxnId="{16F1E0C3-3014-4190-9E02-67A7A7764978}">
      <dgm:prSet/>
      <dgm:spPr/>
      <dgm:t>
        <a:bodyPr/>
        <a:lstStyle/>
        <a:p>
          <a:endParaRPr lang="en-US"/>
        </a:p>
      </dgm:t>
    </dgm:pt>
    <dgm:pt modelId="{BE83931A-440A-42AC-A953-E024209BF56E}" type="sibTrans" cxnId="{16F1E0C3-3014-4190-9E02-67A7A7764978}">
      <dgm:prSet/>
      <dgm:spPr/>
      <dgm:t>
        <a:bodyPr/>
        <a:lstStyle/>
        <a:p>
          <a:endParaRPr lang="en-US"/>
        </a:p>
      </dgm:t>
    </dgm:pt>
    <dgm:pt modelId="{773E30EE-CE3E-4F8E-8E7E-69BBD5FDADB1}">
      <dgm:prSet phldrT="[Text]"/>
      <dgm:spPr/>
      <dgm:t>
        <a:bodyPr/>
        <a:lstStyle/>
        <a:p>
          <a:r>
            <a:rPr lang="en-US" dirty="0" smtClean="0"/>
            <a:t>Disjoint Cycles</a:t>
          </a:r>
        </a:p>
      </dgm:t>
    </dgm:pt>
    <dgm:pt modelId="{0CA76106-3367-469C-B11F-3790DBEC35C2}" type="parTrans" cxnId="{F14AF50D-B88E-4CBF-B358-8A02A237C320}">
      <dgm:prSet/>
      <dgm:spPr/>
      <dgm:t>
        <a:bodyPr/>
        <a:lstStyle/>
        <a:p>
          <a:endParaRPr lang="en-US"/>
        </a:p>
      </dgm:t>
    </dgm:pt>
    <dgm:pt modelId="{8DA8052F-5FFA-4A68-865E-A746174109E8}" type="sibTrans" cxnId="{F14AF50D-B88E-4CBF-B358-8A02A237C320}">
      <dgm:prSet/>
      <dgm:spPr/>
      <dgm:t>
        <a:bodyPr/>
        <a:lstStyle/>
        <a:p>
          <a:endParaRPr lang="en-US"/>
        </a:p>
      </dgm:t>
    </dgm:pt>
    <dgm:pt modelId="{73585159-7138-4966-BA5E-1136A66E859B}" type="pres">
      <dgm:prSet presAssocID="{8A18B51A-85F4-45FF-A5B5-0C352236A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6799B-CFF0-4B11-B2DB-FFD7D793656E}" type="pres">
      <dgm:prSet presAssocID="{1C70E5B3-1FB7-4A37-B852-1910EA4A755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596D-9B02-43A6-92B9-506555332086}" type="pres">
      <dgm:prSet presAssocID="{F0EFB850-3236-400A-B251-0749118ABCC2}" presName="sibTrans" presStyleCnt="0"/>
      <dgm:spPr/>
    </dgm:pt>
    <dgm:pt modelId="{860E73A9-4CDC-4FBC-8F07-1C1157A714E1}" type="pres">
      <dgm:prSet presAssocID="{52102DDA-D1BA-4CF4-91A9-4D0E66E6D24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5532-C2D9-4F2C-BBB0-8AA7B64E13D7}" type="pres">
      <dgm:prSet presAssocID="{20E74340-DBA6-4466-9FDE-E3369D14B3CD}" presName="sibTrans" presStyleCnt="0"/>
      <dgm:spPr/>
    </dgm:pt>
    <dgm:pt modelId="{94282580-6950-49DF-B18C-8E7727F6E59D}" type="pres">
      <dgm:prSet presAssocID="{E1FA3701-C6C8-49A8-8C89-314754A3712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1FD2-BD0C-4E09-89CE-6D27ADA5B034}" type="pres">
      <dgm:prSet presAssocID="{084CC6F1-E4E1-4916-94C2-1E431024F497}" presName="sibTrans" presStyleCnt="0"/>
      <dgm:spPr/>
    </dgm:pt>
    <dgm:pt modelId="{815A08D2-F746-44F0-9935-73DB16ED9575}" type="pres">
      <dgm:prSet presAssocID="{36082B89-FECC-46A3-8C91-F7BE424A0C5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B8009-D9DB-414D-81B4-94905C0F0B5F}" type="pres">
      <dgm:prSet presAssocID="{FAB027C4-23B8-4C27-98F8-BD16E7A3987B}" presName="sibTrans" presStyleCnt="0"/>
      <dgm:spPr/>
    </dgm:pt>
    <dgm:pt modelId="{F6D7D3B0-7C9E-454A-A959-F6ABEFAFB516}" type="pres">
      <dgm:prSet presAssocID="{773E30EE-CE3E-4F8E-8E7E-69BBD5FDAD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896F-EE1C-4B12-A259-B5143C816F2F}" type="pres">
      <dgm:prSet presAssocID="{8DA8052F-5FFA-4A68-865E-A746174109E8}" presName="sibTrans" presStyleCnt="0"/>
      <dgm:spPr/>
    </dgm:pt>
    <dgm:pt modelId="{7922FEB6-AA20-4AED-86C8-9E393EDEAF32}" type="pres">
      <dgm:prSet presAssocID="{E5B269A0-6A8B-458E-9E55-E7319B05F17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9B8B-4CB5-410A-8A84-E2294494B4E0}" type="pres">
      <dgm:prSet presAssocID="{6F8301AD-3407-4835-984E-9BF7D723C192}" presName="sibTrans" presStyleCnt="0"/>
      <dgm:spPr/>
    </dgm:pt>
    <dgm:pt modelId="{C1F1ED0D-F46F-4311-BB99-6F4538CB8DAA}" type="pres">
      <dgm:prSet presAssocID="{CDC9681A-03C9-470C-BF5A-3986554054D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A5C4-65F1-446F-9ADB-CD3D896B720A}" type="pres">
      <dgm:prSet presAssocID="{0B6B3DD3-A222-44AD-B646-E4FD08AB29BC}" presName="sibTrans" presStyleCnt="0"/>
      <dgm:spPr/>
    </dgm:pt>
    <dgm:pt modelId="{B834967B-D384-4C19-B1D5-49484E1648A2}" type="pres">
      <dgm:prSet presAssocID="{4934F0A4-31A9-4E9F-96A4-2105327455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331D-8089-41B2-91D7-4C3FB539016B}" type="pres">
      <dgm:prSet presAssocID="{00C0CEED-DF72-460F-B04F-8C42FC64D1D0}" presName="sibTrans" presStyleCnt="0"/>
      <dgm:spPr/>
    </dgm:pt>
    <dgm:pt modelId="{AD718B0E-07FF-4FD8-A66D-C06C0FFCA2B8}" type="pres">
      <dgm:prSet presAssocID="{90219C50-CF6C-49C2-8975-9F7C926764D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2AD46-9D45-4C8D-8D5F-18AF682DA961}" type="pres">
      <dgm:prSet presAssocID="{7B9BE23E-149A-47A9-9B4D-82C423F929D9}" presName="sibTrans" presStyleCnt="0"/>
      <dgm:spPr/>
    </dgm:pt>
    <dgm:pt modelId="{85237620-9243-4C80-B5C1-EE452189D387}" type="pres">
      <dgm:prSet presAssocID="{A08988E6-5A1B-4866-BEA1-089E135FFD8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057F-E012-4C79-BFA9-DBCAF368837E}" type="pres">
      <dgm:prSet presAssocID="{BE83931A-440A-42AC-A953-E024209BF56E}" presName="sibTrans" presStyleCnt="0"/>
      <dgm:spPr/>
    </dgm:pt>
    <dgm:pt modelId="{715FE89D-44E3-4378-9A88-969B4702428A}" type="pres">
      <dgm:prSet presAssocID="{63EDA62C-3376-4085-BF2F-8E9DCD2A5AC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F1AD-1CEB-44F1-B967-31E2601DC72A}" type="pres">
      <dgm:prSet presAssocID="{093020D9-EF8F-4712-8AF4-FC9B523992D4}" presName="sibTrans" presStyleCnt="0"/>
      <dgm:spPr/>
    </dgm:pt>
    <dgm:pt modelId="{040A8256-ED95-4D8F-80BB-49D12A715FFC}" type="pres">
      <dgm:prSet presAssocID="{24FC7005-0FF4-472E-B0F4-18B32AB346D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77AE6-6D97-4AF5-8920-49E3B418A474}" srcId="{8A18B51A-85F4-45FF-A5B5-0C352236A8B1}" destId="{E5B269A0-6A8B-458E-9E55-E7319B05F172}" srcOrd="5" destOrd="0" parTransId="{F55EB1B4-61CA-4779-AA07-E3C26D7103B1}" sibTransId="{6F8301AD-3407-4835-984E-9BF7D723C192}"/>
    <dgm:cxn modelId="{0F63F78E-67FC-4E78-B23C-FBD3B737A111}" type="presOf" srcId="{A08988E6-5A1B-4866-BEA1-089E135FFD8E}" destId="{85237620-9243-4C80-B5C1-EE452189D387}" srcOrd="0" destOrd="0" presId="urn:microsoft.com/office/officeart/2005/8/layout/default"/>
    <dgm:cxn modelId="{2C816713-3EDE-4DDB-AD43-5A8ABABEB69D}" type="presOf" srcId="{8A18B51A-85F4-45FF-A5B5-0C352236A8B1}" destId="{73585159-7138-4966-BA5E-1136A66E859B}" srcOrd="0" destOrd="0" presId="urn:microsoft.com/office/officeart/2005/8/layout/default"/>
    <dgm:cxn modelId="{B6E06C74-CACD-4874-9A72-6298375174F2}" srcId="{8A18B51A-85F4-45FF-A5B5-0C352236A8B1}" destId="{24FC7005-0FF4-472E-B0F4-18B32AB346D6}" srcOrd="11" destOrd="0" parTransId="{8E3439FA-E3E7-4071-BF43-44A2435142E1}" sibTransId="{0BDBA2BB-74C5-44E6-9B8B-6AEA4B9F2558}"/>
    <dgm:cxn modelId="{751BA909-5E56-483C-9F0F-209F88B5021A}" srcId="{8A18B51A-85F4-45FF-A5B5-0C352236A8B1}" destId="{63EDA62C-3376-4085-BF2F-8E9DCD2A5AC1}" srcOrd="10" destOrd="0" parTransId="{E8C60C92-5FB5-4981-9C5A-87E78094261C}" sibTransId="{093020D9-EF8F-4712-8AF4-FC9B523992D4}"/>
    <dgm:cxn modelId="{97C69BBA-896B-4102-8EC8-27FC99642B89}" type="presOf" srcId="{90219C50-CF6C-49C2-8975-9F7C926764DD}" destId="{AD718B0E-07FF-4FD8-A66D-C06C0FFCA2B8}" srcOrd="0" destOrd="0" presId="urn:microsoft.com/office/officeart/2005/8/layout/default"/>
    <dgm:cxn modelId="{AB633C4F-11A3-485A-9AAD-B3FD883512AD}" srcId="{8A18B51A-85F4-45FF-A5B5-0C352236A8B1}" destId="{4934F0A4-31A9-4E9F-96A4-21053274559F}" srcOrd="7" destOrd="0" parTransId="{BE8F51B6-373B-44BD-B6A4-0224EED2B093}" sibTransId="{00C0CEED-DF72-460F-B04F-8C42FC64D1D0}"/>
    <dgm:cxn modelId="{D7B9BFE5-3BCC-4D1B-A3E8-6FAC80C982A8}" type="presOf" srcId="{E1FA3701-C6C8-49A8-8C89-314754A3712F}" destId="{94282580-6950-49DF-B18C-8E7727F6E59D}" srcOrd="0" destOrd="0" presId="urn:microsoft.com/office/officeart/2005/8/layout/default"/>
    <dgm:cxn modelId="{B3BBC8DE-6347-4629-80AF-962831284C61}" srcId="{8A18B51A-85F4-45FF-A5B5-0C352236A8B1}" destId="{90219C50-CF6C-49C2-8975-9F7C926764DD}" srcOrd="8" destOrd="0" parTransId="{B49BCB81-F59B-4FA6-BBC4-BCA3A8CA53C6}" sibTransId="{7B9BE23E-149A-47A9-9B4D-82C423F929D9}"/>
    <dgm:cxn modelId="{44744F53-E227-4462-84D4-8FB068B2DA64}" srcId="{8A18B51A-85F4-45FF-A5B5-0C352236A8B1}" destId="{1C70E5B3-1FB7-4A37-B852-1910EA4A7555}" srcOrd="0" destOrd="0" parTransId="{48D50425-A667-43D6-B86F-FB62CD4865E2}" sibTransId="{F0EFB850-3236-400A-B251-0749118ABCC2}"/>
    <dgm:cxn modelId="{A08DC2A7-39F8-4746-AF63-91BE8C1D84D5}" srcId="{8A18B51A-85F4-45FF-A5B5-0C352236A8B1}" destId="{CDC9681A-03C9-470C-BF5A-3986554054DB}" srcOrd="6" destOrd="0" parTransId="{AED27BB7-A279-4BFB-8F02-7D1E1B0C4E80}" sibTransId="{0B6B3DD3-A222-44AD-B646-E4FD08AB29BC}"/>
    <dgm:cxn modelId="{37D5CC90-DEAD-4828-97C7-F2F024DCCFDA}" type="presOf" srcId="{CDC9681A-03C9-470C-BF5A-3986554054DB}" destId="{C1F1ED0D-F46F-4311-BB99-6F4538CB8DAA}" srcOrd="0" destOrd="0" presId="urn:microsoft.com/office/officeart/2005/8/layout/default"/>
    <dgm:cxn modelId="{16F1E0C3-3014-4190-9E02-67A7A7764978}" srcId="{8A18B51A-85F4-45FF-A5B5-0C352236A8B1}" destId="{A08988E6-5A1B-4866-BEA1-089E135FFD8E}" srcOrd="9" destOrd="0" parTransId="{5FACD685-BB39-49C4-97DE-C6121992E720}" sibTransId="{BE83931A-440A-42AC-A953-E024209BF56E}"/>
    <dgm:cxn modelId="{F14AF50D-B88E-4CBF-B358-8A02A237C320}" srcId="{8A18B51A-85F4-45FF-A5B5-0C352236A8B1}" destId="{773E30EE-CE3E-4F8E-8E7E-69BBD5FDADB1}" srcOrd="4" destOrd="0" parTransId="{0CA76106-3367-469C-B11F-3790DBEC35C2}" sibTransId="{8DA8052F-5FFA-4A68-865E-A746174109E8}"/>
    <dgm:cxn modelId="{1226FB11-4358-487C-B79D-0760B02CCAF1}" type="presOf" srcId="{1C70E5B3-1FB7-4A37-B852-1910EA4A7555}" destId="{17E6799B-CFF0-4B11-B2DB-FFD7D793656E}" srcOrd="0" destOrd="0" presId="urn:microsoft.com/office/officeart/2005/8/layout/default"/>
    <dgm:cxn modelId="{D1D05D7B-AA01-46AE-BC93-A9320A99C32B}" type="presOf" srcId="{36082B89-FECC-46A3-8C91-F7BE424A0C5A}" destId="{815A08D2-F746-44F0-9935-73DB16ED9575}" srcOrd="0" destOrd="0" presId="urn:microsoft.com/office/officeart/2005/8/layout/default"/>
    <dgm:cxn modelId="{F98955D0-B058-4EB2-B320-D6650FD6ACAF}" type="presOf" srcId="{E5B269A0-6A8B-458E-9E55-E7319B05F172}" destId="{7922FEB6-AA20-4AED-86C8-9E393EDEAF32}" srcOrd="0" destOrd="0" presId="urn:microsoft.com/office/officeart/2005/8/layout/default"/>
    <dgm:cxn modelId="{15A9E956-7DEF-44C5-B367-3227A2D26EE1}" type="presOf" srcId="{63EDA62C-3376-4085-BF2F-8E9DCD2A5AC1}" destId="{715FE89D-44E3-4378-9A88-969B4702428A}" srcOrd="0" destOrd="0" presId="urn:microsoft.com/office/officeart/2005/8/layout/default"/>
    <dgm:cxn modelId="{39B54383-6F35-4A6A-A73B-D4722EEFED7A}" type="presOf" srcId="{52102DDA-D1BA-4CF4-91A9-4D0E66E6D24D}" destId="{860E73A9-4CDC-4FBC-8F07-1C1157A714E1}" srcOrd="0" destOrd="0" presId="urn:microsoft.com/office/officeart/2005/8/layout/default"/>
    <dgm:cxn modelId="{EDE9B9E2-7752-4874-A69D-341D0A5714E3}" type="presOf" srcId="{773E30EE-CE3E-4F8E-8E7E-69BBD5FDADB1}" destId="{F6D7D3B0-7C9E-454A-A959-F6ABEFAFB516}" srcOrd="0" destOrd="0" presId="urn:microsoft.com/office/officeart/2005/8/layout/default"/>
    <dgm:cxn modelId="{E2A00C04-1A30-49C3-A106-6A1267F757A0}" srcId="{8A18B51A-85F4-45FF-A5B5-0C352236A8B1}" destId="{52102DDA-D1BA-4CF4-91A9-4D0E66E6D24D}" srcOrd="1" destOrd="0" parTransId="{08653FF8-2ABD-4299-BBFB-843F6144D0F8}" sibTransId="{20E74340-DBA6-4466-9FDE-E3369D14B3CD}"/>
    <dgm:cxn modelId="{8E82911F-26F3-4DF5-B5DA-EE393E91B21B}" srcId="{8A18B51A-85F4-45FF-A5B5-0C352236A8B1}" destId="{36082B89-FECC-46A3-8C91-F7BE424A0C5A}" srcOrd="3" destOrd="0" parTransId="{0A43F07E-BB14-44DA-9DC5-9FB320F518A1}" sibTransId="{FAB027C4-23B8-4C27-98F8-BD16E7A3987B}"/>
    <dgm:cxn modelId="{A78A0AF6-86E8-4F87-B267-1935885CA37A}" type="presOf" srcId="{4934F0A4-31A9-4E9F-96A4-21053274559F}" destId="{B834967B-D384-4C19-B1D5-49484E1648A2}" srcOrd="0" destOrd="0" presId="urn:microsoft.com/office/officeart/2005/8/layout/default"/>
    <dgm:cxn modelId="{75D78034-CDDD-4F9D-85E4-01DA9D28513F}" srcId="{8A18B51A-85F4-45FF-A5B5-0C352236A8B1}" destId="{E1FA3701-C6C8-49A8-8C89-314754A3712F}" srcOrd="2" destOrd="0" parTransId="{91F1FA96-3D84-4DD4-8234-5CF59CD68520}" sibTransId="{084CC6F1-E4E1-4916-94C2-1E431024F497}"/>
    <dgm:cxn modelId="{EAC8A51C-1CF9-43B1-921F-3B60802800EC}" type="presOf" srcId="{24FC7005-0FF4-472E-B0F4-18B32AB346D6}" destId="{040A8256-ED95-4D8F-80BB-49D12A715FFC}" srcOrd="0" destOrd="0" presId="urn:microsoft.com/office/officeart/2005/8/layout/default"/>
    <dgm:cxn modelId="{AAB270EB-FE74-4464-B178-6FC42E84F699}" type="presParOf" srcId="{73585159-7138-4966-BA5E-1136A66E859B}" destId="{17E6799B-CFF0-4B11-B2DB-FFD7D793656E}" srcOrd="0" destOrd="0" presId="urn:microsoft.com/office/officeart/2005/8/layout/default"/>
    <dgm:cxn modelId="{0374B887-7A40-41C1-8132-3C71D524CC92}" type="presParOf" srcId="{73585159-7138-4966-BA5E-1136A66E859B}" destId="{1010596D-9B02-43A6-92B9-506555332086}" srcOrd="1" destOrd="0" presId="urn:microsoft.com/office/officeart/2005/8/layout/default"/>
    <dgm:cxn modelId="{4EBBB39D-1307-43E3-A38F-267724957F65}" type="presParOf" srcId="{73585159-7138-4966-BA5E-1136A66E859B}" destId="{860E73A9-4CDC-4FBC-8F07-1C1157A714E1}" srcOrd="2" destOrd="0" presId="urn:microsoft.com/office/officeart/2005/8/layout/default"/>
    <dgm:cxn modelId="{3D97C940-113F-480C-8BF6-C43B13D5A101}" type="presParOf" srcId="{73585159-7138-4966-BA5E-1136A66E859B}" destId="{95245532-C2D9-4F2C-BBB0-8AA7B64E13D7}" srcOrd="3" destOrd="0" presId="urn:microsoft.com/office/officeart/2005/8/layout/default"/>
    <dgm:cxn modelId="{B31DFF28-EB39-4D5C-A248-B7E46BF6E041}" type="presParOf" srcId="{73585159-7138-4966-BA5E-1136A66E859B}" destId="{94282580-6950-49DF-B18C-8E7727F6E59D}" srcOrd="4" destOrd="0" presId="urn:microsoft.com/office/officeart/2005/8/layout/default"/>
    <dgm:cxn modelId="{309DDF53-ECFD-4058-8F91-930E34300654}" type="presParOf" srcId="{73585159-7138-4966-BA5E-1136A66E859B}" destId="{0F761FD2-BD0C-4E09-89CE-6D27ADA5B034}" srcOrd="5" destOrd="0" presId="urn:microsoft.com/office/officeart/2005/8/layout/default"/>
    <dgm:cxn modelId="{4D987944-F6EA-4485-9488-88357C1C4572}" type="presParOf" srcId="{73585159-7138-4966-BA5E-1136A66E859B}" destId="{815A08D2-F746-44F0-9935-73DB16ED9575}" srcOrd="6" destOrd="0" presId="urn:microsoft.com/office/officeart/2005/8/layout/default"/>
    <dgm:cxn modelId="{2FFE2851-A768-436C-9EBF-CD17420681D3}" type="presParOf" srcId="{73585159-7138-4966-BA5E-1136A66E859B}" destId="{583B8009-D9DB-414D-81B4-94905C0F0B5F}" srcOrd="7" destOrd="0" presId="urn:microsoft.com/office/officeart/2005/8/layout/default"/>
    <dgm:cxn modelId="{91495975-FD01-45E5-9B7C-4B32516EB0DE}" type="presParOf" srcId="{73585159-7138-4966-BA5E-1136A66E859B}" destId="{F6D7D3B0-7C9E-454A-A959-F6ABEFAFB516}" srcOrd="8" destOrd="0" presId="urn:microsoft.com/office/officeart/2005/8/layout/default"/>
    <dgm:cxn modelId="{6A71AE9A-85B7-4E76-B706-CF72AC799C41}" type="presParOf" srcId="{73585159-7138-4966-BA5E-1136A66E859B}" destId="{DA8E896F-EE1C-4B12-A259-B5143C816F2F}" srcOrd="9" destOrd="0" presId="urn:microsoft.com/office/officeart/2005/8/layout/default"/>
    <dgm:cxn modelId="{D6A1C635-8A21-4A7C-A7D7-DB191491F8A1}" type="presParOf" srcId="{73585159-7138-4966-BA5E-1136A66E859B}" destId="{7922FEB6-AA20-4AED-86C8-9E393EDEAF32}" srcOrd="10" destOrd="0" presId="urn:microsoft.com/office/officeart/2005/8/layout/default"/>
    <dgm:cxn modelId="{0497AC9E-DBDE-4A39-AC3C-664C599B68BB}" type="presParOf" srcId="{73585159-7138-4966-BA5E-1136A66E859B}" destId="{6AC29B8B-4CB5-410A-8A84-E2294494B4E0}" srcOrd="11" destOrd="0" presId="urn:microsoft.com/office/officeart/2005/8/layout/default"/>
    <dgm:cxn modelId="{FB7FFEEA-ACB2-470B-89A4-ECE51430BFAE}" type="presParOf" srcId="{73585159-7138-4966-BA5E-1136A66E859B}" destId="{C1F1ED0D-F46F-4311-BB99-6F4538CB8DAA}" srcOrd="12" destOrd="0" presId="urn:microsoft.com/office/officeart/2005/8/layout/default"/>
    <dgm:cxn modelId="{E42C3A06-74F0-40A0-A0B5-8980F83B754A}" type="presParOf" srcId="{73585159-7138-4966-BA5E-1136A66E859B}" destId="{1D7AA5C4-65F1-446F-9ADB-CD3D896B720A}" srcOrd="13" destOrd="0" presId="urn:microsoft.com/office/officeart/2005/8/layout/default"/>
    <dgm:cxn modelId="{CCDB3E55-B197-42D1-9ACF-8A616E2B8B04}" type="presParOf" srcId="{73585159-7138-4966-BA5E-1136A66E859B}" destId="{B834967B-D384-4C19-B1D5-49484E1648A2}" srcOrd="14" destOrd="0" presId="urn:microsoft.com/office/officeart/2005/8/layout/default"/>
    <dgm:cxn modelId="{903D7866-5C8D-4900-8D18-C4DA0B942196}" type="presParOf" srcId="{73585159-7138-4966-BA5E-1136A66E859B}" destId="{B387331D-8089-41B2-91D7-4C3FB539016B}" srcOrd="15" destOrd="0" presId="urn:microsoft.com/office/officeart/2005/8/layout/default"/>
    <dgm:cxn modelId="{B8D7BF57-14E9-408B-831E-FE8A19C7588A}" type="presParOf" srcId="{73585159-7138-4966-BA5E-1136A66E859B}" destId="{AD718B0E-07FF-4FD8-A66D-C06C0FFCA2B8}" srcOrd="16" destOrd="0" presId="urn:microsoft.com/office/officeart/2005/8/layout/default"/>
    <dgm:cxn modelId="{7B904981-94DC-4796-A2E7-D8A23723874C}" type="presParOf" srcId="{73585159-7138-4966-BA5E-1136A66E859B}" destId="{7D32AD46-9D45-4C8D-8D5F-18AF682DA961}" srcOrd="17" destOrd="0" presId="urn:microsoft.com/office/officeart/2005/8/layout/default"/>
    <dgm:cxn modelId="{EB752B3D-F4CC-4BFA-A5A8-7FA74BF66AC5}" type="presParOf" srcId="{73585159-7138-4966-BA5E-1136A66E859B}" destId="{85237620-9243-4C80-B5C1-EE452189D387}" srcOrd="18" destOrd="0" presId="urn:microsoft.com/office/officeart/2005/8/layout/default"/>
    <dgm:cxn modelId="{D8D6F481-F6F8-4A5B-BA52-B4D207872C2C}" type="presParOf" srcId="{73585159-7138-4966-BA5E-1136A66E859B}" destId="{8EB0057F-E012-4C79-BFA9-DBCAF368837E}" srcOrd="19" destOrd="0" presId="urn:microsoft.com/office/officeart/2005/8/layout/default"/>
    <dgm:cxn modelId="{8F2CC08B-CD5F-4DBC-9431-41AB75B03245}" type="presParOf" srcId="{73585159-7138-4966-BA5E-1136A66E859B}" destId="{715FE89D-44E3-4378-9A88-969B4702428A}" srcOrd="20" destOrd="0" presId="urn:microsoft.com/office/officeart/2005/8/layout/default"/>
    <dgm:cxn modelId="{EC378C30-B05B-4780-AA01-3409CD2880D4}" type="presParOf" srcId="{73585159-7138-4966-BA5E-1136A66E859B}" destId="{188CF1AD-1CEB-44F1-B967-31E2601DC72A}" srcOrd="21" destOrd="0" presId="urn:microsoft.com/office/officeart/2005/8/layout/default"/>
    <dgm:cxn modelId="{08B2C209-2770-49E0-80D3-91C4F9E83055}" type="presParOf" srcId="{73585159-7138-4966-BA5E-1136A66E859B}" destId="{040A8256-ED95-4D8F-80BB-49D12A715FF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18B51A-85F4-45FF-A5B5-0C352236A8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E5B3-1FB7-4A37-B852-1910EA4A7555}">
      <dgm:prSet phldrT="[Text]"/>
      <dgm:spPr/>
      <dgm:t>
        <a:bodyPr/>
        <a:lstStyle/>
        <a:p>
          <a:r>
            <a:rPr lang="en-US" dirty="0" smtClean="0"/>
            <a:t>Vertex Cover</a:t>
          </a:r>
          <a:endParaRPr lang="en-US" dirty="0"/>
        </a:p>
      </dgm:t>
    </dgm:pt>
    <dgm:pt modelId="{48D50425-A667-43D6-B86F-FB62CD4865E2}" type="parTrans" cxnId="{44744F53-E227-4462-84D4-8FB068B2DA64}">
      <dgm:prSet/>
      <dgm:spPr/>
      <dgm:t>
        <a:bodyPr/>
        <a:lstStyle/>
        <a:p>
          <a:endParaRPr lang="en-US"/>
        </a:p>
      </dgm:t>
    </dgm:pt>
    <dgm:pt modelId="{F0EFB850-3236-400A-B251-0749118ABCC2}" type="sibTrans" cxnId="{44744F53-E227-4462-84D4-8FB068B2DA64}">
      <dgm:prSet/>
      <dgm:spPr/>
      <dgm:t>
        <a:bodyPr/>
        <a:lstStyle/>
        <a:p>
          <a:endParaRPr lang="en-US"/>
        </a:p>
      </dgm:t>
    </dgm:pt>
    <dgm:pt modelId="{52102DDA-D1BA-4CF4-91A9-4D0E66E6D24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8653FF8-2ABD-4299-BBFB-843F6144D0F8}" type="parTrans" cxnId="{E2A00C04-1A30-49C3-A106-6A1267F757A0}">
      <dgm:prSet/>
      <dgm:spPr/>
      <dgm:t>
        <a:bodyPr/>
        <a:lstStyle/>
        <a:p>
          <a:endParaRPr lang="en-US"/>
        </a:p>
      </dgm:t>
    </dgm:pt>
    <dgm:pt modelId="{20E74340-DBA6-4466-9FDE-E3369D14B3CD}" type="sibTrans" cxnId="{E2A00C04-1A30-49C3-A106-6A1267F757A0}">
      <dgm:prSet/>
      <dgm:spPr/>
      <dgm:t>
        <a:bodyPr/>
        <a:lstStyle/>
        <a:p>
          <a:endParaRPr lang="en-US"/>
        </a:p>
      </dgm:t>
    </dgm:pt>
    <dgm:pt modelId="{E1FA3701-C6C8-49A8-8C89-314754A3712F}">
      <dgm:prSet phldrT="[Text]"/>
      <dgm:spPr/>
      <dgm:t>
        <a:bodyPr/>
        <a:lstStyle/>
        <a:p>
          <a:r>
            <a:rPr lang="en-US" dirty="0" smtClean="0"/>
            <a:t>Max CNF-SAT</a:t>
          </a:r>
          <a:endParaRPr lang="en-US" dirty="0"/>
        </a:p>
      </dgm:t>
    </dgm:pt>
    <dgm:pt modelId="{91F1FA96-3D84-4DD4-8234-5CF59CD68520}" type="parTrans" cxnId="{75D78034-CDDD-4F9D-85E4-01DA9D28513F}">
      <dgm:prSet/>
      <dgm:spPr/>
      <dgm:t>
        <a:bodyPr/>
        <a:lstStyle/>
        <a:p>
          <a:endParaRPr lang="en-US"/>
        </a:p>
      </dgm:t>
    </dgm:pt>
    <dgm:pt modelId="{084CC6F1-E4E1-4916-94C2-1E431024F497}" type="sibTrans" cxnId="{75D78034-CDDD-4F9D-85E4-01DA9D28513F}">
      <dgm:prSet/>
      <dgm:spPr/>
      <dgm:t>
        <a:bodyPr/>
        <a:lstStyle/>
        <a:p>
          <a:endParaRPr lang="en-US"/>
        </a:p>
      </dgm:t>
    </dgm:pt>
    <dgm:pt modelId="{36082B89-FECC-46A3-8C91-F7BE424A0C5A}">
      <dgm:prSet phldrT="[Text]"/>
      <dgm:spPr/>
      <dgm:t>
        <a:bodyPr/>
        <a:lstStyle/>
        <a:p>
          <a:r>
            <a:rPr lang="en-US" dirty="0" smtClean="0"/>
            <a:t>Longest Cycle/Path</a:t>
          </a:r>
        </a:p>
      </dgm:t>
    </dgm:pt>
    <dgm:pt modelId="{0A43F07E-BB14-44DA-9DC5-9FB320F518A1}" type="parTrans" cxnId="{8E82911F-26F3-4DF5-B5DA-EE393E91B21B}">
      <dgm:prSet/>
      <dgm:spPr/>
      <dgm:t>
        <a:bodyPr/>
        <a:lstStyle/>
        <a:p>
          <a:endParaRPr lang="en-US"/>
        </a:p>
      </dgm:t>
    </dgm:pt>
    <dgm:pt modelId="{FAB027C4-23B8-4C27-98F8-BD16E7A3987B}" type="sibTrans" cxnId="{8E82911F-26F3-4DF5-B5DA-EE393E91B21B}">
      <dgm:prSet/>
      <dgm:spPr/>
      <dgm:t>
        <a:bodyPr/>
        <a:lstStyle/>
        <a:p>
          <a:endParaRPr lang="en-US"/>
        </a:p>
      </dgm:t>
    </dgm:pt>
    <dgm:pt modelId="{24FC7005-0FF4-472E-B0F4-18B32AB346D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E3439FA-E3E7-4071-BF43-44A2435142E1}" type="parTrans" cxnId="{B6E06C74-CACD-4874-9A72-6298375174F2}">
      <dgm:prSet/>
      <dgm:spPr/>
      <dgm:t>
        <a:bodyPr/>
        <a:lstStyle/>
        <a:p>
          <a:endParaRPr lang="en-US"/>
        </a:p>
      </dgm:t>
    </dgm:pt>
    <dgm:pt modelId="{0BDBA2BB-74C5-44E6-9B8B-6AEA4B9F2558}" type="sibTrans" cxnId="{B6E06C74-CACD-4874-9A72-6298375174F2}">
      <dgm:prSet/>
      <dgm:spPr/>
      <dgm:t>
        <a:bodyPr/>
        <a:lstStyle/>
        <a:p>
          <a:endParaRPr lang="en-US"/>
        </a:p>
      </dgm:t>
    </dgm:pt>
    <dgm:pt modelId="{E5B269A0-6A8B-458E-9E55-E7319B05F172}">
      <dgm:prSet phldrT="[Text]"/>
      <dgm:spPr/>
      <dgm:t>
        <a:bodyPr/>
        <a:lstStyle/>
        <a:p>
          <a:r>
            <a:rPr lang="en-US" dirty="0" smtClean="0"/>
            <a:t>Hitting Set</a:t>
          </a:r>
        </a:p>
      </dgm:t>
    </dgm:pt>
    <dgm:pt modelId="{F55EB1B4-61CA-4779-AA07-E3C26D7103B1}" type="parTrans" cxnId="{B5777AE6-6D97-4AF5-8920-49E3B418A474}">
      <dgm:prSet/>
      <dgm:spPr/>
      <dgm:t>
        <a:bodyPr/>
        <a:lstStyle/>
        <a:p>
          <a:endParaRPr lang="en-US"/>
        </a:p>
      </dgm:t>
    </dgm:pt>
    <dgm:pt modelId="{6F8301AD-3407-4835-984E-9BF7D723C192}" type="sibTrans" cxnId="{B5777AE6-6D97-4AF5-8920-49E3B418A474}">
      <dgm:prSet/>
      <dgm:spPr/>
      <dgm:t>
        <a:bodyPr/>
        <a:lstStyle/>
        <a:p>
          <a:endParaRPr lang="en-US"/>
        </a:p>
      </dgm:t>
    </dgm:pt>
    <dgm:pt modelId="{CDC9681A-03C9-470C-BF5A-3986554054D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ED27BB7-A279-4BFB-8F02-7D1E1B0C4E80}" type="parTrans" cxnId="{A08DC2A7-39F8-4746-AF63-91BE8C1D84D5}">
      <dgm:prSet/>
      <dgm:spPr/>
      <dgm:t>
        <a:bodyPr/>
        <a:lstStyle/>
        <a:p>
          <a:endParaRPr lang="en-US"/>
        </a:p>
      </dgm:t>
    </dgm:pt>
    <dgm:pt modelId="{0B6B3DD3-A222-44AD-B646-E4FD08AB29BC}" type="sibTrans" cxnId="{A08DC2A7-39F8-4746-AF63-91BE8C1D84D5}">
      <dgm:prSet/>
      <dgm:spPr/>
      <dgm:t>
        <a:bodyPr/>
        <a:lstStyle/>
        <a:p>
          <a:endParaRPr lang="en-US"/>
        </a:p>
      </dgm:t>
    </dgm:pt>
    <dgm:pt modelId="{4934F0A4-31A9-4E9F-96A4-21053274559F}">
      <dgm:prSet phldrT="[Text]"/>
      <dgm:spPr/>
      <dgm:t>
        <a:bodyPr/>
        <a:lstStyle/>
        <a:p>
          <a:r>
            <a:rPr lang="en-US" dirty="0" smtClean="0"/>
            <a:t>Treewidth</a:t>
          </a:r>
          <a:endParaRPr lang="en-US" dirty="0" smtClean="0"/>
        </a:p>
      </dgm:t>
    </dgm:pt>
    <dgm:pt modelId="{BE8F51B6-373B-44BD-B6A4-0224EED2B093}" type="parTrans" cxnId="{AB633C4F-11A3-485A-9AAD-B3FD883512AD}">
      <dgm:prSet/>
      <dgm:spPr/>
      <dgm:t>
        <a:bodyPr/>
        <a:lstStyle/>
        <a:p>
          <a:endParaRPr lang="en-US"/>
        </a:p>
      </dgm:t>
    </dgm:pt>
    <dgm:pt modelId="{00C0CEED-DF72-460F-B04F-8C42FC64D1D0}" type="sibTrans" cxnId="{AB633C4F-11A3-485A-9AAD-B3FD883512AD}">
      <dgm:prSet/>
      <dgm:spPr/>
      <dgm:t>
        <a:bodyPr/>
        <a:lstStyle/>
        <a:p>
          <a:endParaRPr lang="en-US"/>
        </a:p>
      </dgm:t>
    </dgm:pt>
    <dgm:pt modelId="{63EDA62C-3376-4085-BF2F-8E9DCD2A5AC1}">
      <dgm:prSet phldrT="[Text]"/>
      <dgm:spPr/>
      <dgm:t>
        <a:bodyPr/>
        <a:lstStyle/>
        <a:p>
          <a:r>
            <a:rPr lang="en-US" dirty="0" smtClean="0"/>
            <a:t>Set Packing</a:t>
          </a:r>
          <a:endParaRPr lang="en-US" dirty="0" smtClean="0"/>
        </a:p>
      </dgm:t>
    </dgm:pt>
    <dgm:pt modelId="{E8C60C92-5FB5-4981-9C5A-87E78094261C}" type="parTrans" cxnId="{751BA909-5E56-483C-9F0F-209F88B5021A}">
      <dgm:prSet/>
      <dgm:spPr/>
      <dgm:t>
        <a:bodyPr/>
        <a:lstStyle/>
        <a:p>
          <a:endParaRPr lang="en-US"/>
        </a:p>
      </dgm:t>
    </dgm:pt>
    <dgm:pt modelId="{093020D9-EF8F-4712-8AF4-FC9B523992D4}" type="sibTrans" cxnId="{751BA909-5E56-483C-9F0F-209F88B5021A}">
      <dgm:prSet/>
      <dgm:spPr/>
      <dgm:t>
        <a:bodyPr/>
        <a:lstStyle/>
        <a:p>
          <a:endParaRPr lang="en-US"/>
        </a:p>
      </dgm:t>
    </dgm:pt>
    <dgm:pt modelId="{90219C50-CF6C-49C2-8975-9F7C926764DD}">
      <dgm:prSet phldrT="[Text]"/>
      <dgm:spPr/>
      <dgm:t>
        <a:bodyPr/>
        <a:lstStyle/>
        <a:p>
          <a:r>
            <a:rPr lang="en-US" dirty="0" smtClean="0"/>
            <a:t>Star packing</a:t>
          </a:r>
        </a:p>
      </dgm:t>
    </dgm:pt>
    <dgm:pt modelId="{B49BCB81-F59B-4FA6-BBC4-BCA3A8CA53C6}" type="parTrans" cxnId="{B3BBC8DE-6347-4629-80AF-962831284C61}">
      <dgm:prSet/>
      <dgm:spPr/>
      <dgm:t>
        <a:bodyPr/>
        <a:lstStyle/>
        <a:p>
          <a:endParaRPr lang="en-US"/>
        </a:p>
      </dgm:t>
    </dgm:pt>
    <dgm:pt modelId="{7B9BE23E-149A-47A9-9B4D-82C423F929D9}" type="sibTrans" cxnId="{B3BBC8DE-6347-4629-80AF-962831284C61}">
      <dgm:prSet/>
      <dgm:spPr/>
      <dgm:t>
        <a:bodyPr/>
        <a:lstStyle/>
        <a:p>
          <a:endParaRPr lang="en-US"/>
        </a:p>
      </dgm:t>
    </dgm:pt>
    <dgm:pt modelId="{A08988E6-5A1B-4866-BEA1-089E135FFD8E}">
      <dgm:prSet phldrT="[Text]"/>
      <dgm:spPr/>
      <dgm:t>
        <a:bodyPr/>
        <a:lstStyle/>
        <a:p>
          <a:r>
            <a:rPr lang="en-US" dirty="0" smtClean="0"/>
            <a:t>Triangle packing</a:t>
          </a:r>
        </a:p>
      </dgm:t>
    </dgm:pt>
    <dgm:pt modelId="{5FACD685-BB39-49C4-97DE-C6121992E720}" type="parTrans" cxnId="{16F1E0C3-3014-4190-9E02-67A7A7764978}">
      <dgm:prSet/>
      <dgm:spPr/>
      <dgm:t>
        <a:bodyPr/>
        <a:lstStyle/>
        <a:p>
          <a:endParaRPr lang="en-US"/>
        </a:p>
      </dgm:t>
    </dgm:pt>
    <dgm:pt modelId="{BE83931A-440A-42AC-A953-E024209BF56E}" type="sibTrans" cxnId="{16F1E0C3-3014-4190-9E02-67A7A7764978}">
      <dgm:prSet/>
      <dgm:spPr/>
      <dgm:t>
        <a:bodyPr/>
        <a:lstStyle/>
        <a:p>
          <a:endParaRPr lang="en-US"/>
        </a:p>
      </dgm:t>
    </dgm:pt>
    <dgm:pt modelId="{773E30EE-CE3E-4F8E-8E7E-69BBD5FDADB1}">
      <dgm:prSet phldrT="[Text]"/>
      <dgm:spPr/>
      <dgm:t>
        <a:bodyPr/>
        <a:lstStyle/>
        <a:p>
          <a:r>
            <a:rPr lang="en-US" dirty="0" smtClean="0"/>
            <a:t>Disjoint Cycles</a:t>
          </a:r>
        </a:p>
      </dgm:t>
    </dgm:pt>
    <dgm:pt modelId="{0CA76106-3367-469C-B11F-3790DBEC35C2}" type="parTrans" cxnId="{F14AF50D-B88E-4CBF-B358-8A02A237C320}">
      <dgm:prSet/>
      <dgm:spPr/>
      <dgm:t>
        <a:bodyPr/>
        <a:lstStyle/>
        <a:p>
          <a:endParaRPr lang="en-US"/>
        </a:p>
      </dgm:t>
    </dgm:pt>
    <dgm:pt modelId="{8DA8052F-5FFA-4A68-865E-A746174109E8}" type="sibTrans" cxnId="{F14AF50D-B88E-4CBF-B358-8A02A237C320}">
      <dgm:prSet/>
      <dgm:spPr/>
      <dgm:t>
        <a:bodyPr/>
        <a:lstStyle/>
        <a:p>
          <a:endParaRPr lang="en-US"/>
        </a:p>
      </dgm:t>
    </dgm:pt>
    <dgm:pt modelId="{73585159-7138-4966-BA5E-1136A66E859B}" type="pres">
      <dgm:prSet presAssocID="{8A18B51A-85F4-45FF-A5B5-0C352236A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6799B-CFF0-4B11-B2DB-FFD7D793656E}" type="pres">
      <dgm:prSet presAssocID="{1C70E5B3-1FB7-4A37-B852-1910EA4A755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596D-9B02-43A6-92B9-506555332086}" type="pres">
      <dgm:prSet presAssocID="{F0EFB850-3236-400A-B251-0749118ABCC2}" presName="sibTrans" presStyleCnt="0"/>
      <dgm:spPr/>
    </dgm:pt>
    <dgm:pt modelId="{860E73A9-4CDC-4FBC-8F07-1C1157A714E1}" type="pres">
      <dgm:prSet presAssocID="{52102DDA-D1BA-4CF4-91A9-4D0E66E6D24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5532-C2D9-4F2C-BBB0-8AA7B64E13D7}" type="pres">
      <dgm:prSet presAssocID="{20E74340-DBA6-4466-9FDE-E3369D14B3CD}" presName="sibTrans" presStyleCnt="0"/>
      <dgm:spPr/>
    </dgm:pt>
    <dgm:pt modelId="{94282580-6950-49DF-B18C-8E7727F6E59D}" type="pres">
      <dgm:prSet presAssocID="{E1FA3701-C6C8-49A8-8C89-314754A3712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1FD2-BD0C-4E09-89CE-6D27ADA5B034}" type="pres">
      <dgm:prSet presAssocID="{084CC6F1-E4E1-4916-94C2-1E431024F497}" presName="sibTrans" presStyleCnt="0"/>
      <dgm:spPr/>
    </dgm:pt>
    <dgm:pt modelId="{815A08D2-F746-44F0-9935-73DB16ED9575}" type="pres">
      <dgm:prSet presAssocID="{36082B89-FECC-46A3-8C91-F7BE424A0C5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B8009-D9DB-414D-81B4-94905C0F0B5F}" type="pres">
      <dgm:prSet presAssocID="{FAB027C4-23B8-4C27-98F8-BD16E7A3987B}" presName="sibTrans" presStyleCnt="0"/>
      <dgm:spPr/>
    </dgm:pt>
    <dgm:pt modelId="{F6D7D3B0-7C9E-454A-A959-F6ABEFAFB516}" type="pres">
      <dgm:prSet presAssocID="{773E30EE-CE3E-4F8E-8E7E-69BBD5FDAD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896F-EE1C-4B12-A259-B5143C816F2F}" type="pres">
      <dgm:prSet presAssocID="{8DA8052F-5FFA-4A68-865E-A746174109E8}" presName="sibTrans" presStyleCnt="0"/>
      <dgm:spPr/>
    </dgm:pt>
    <dgm:pt modelId="{7922FEB6-AA20-4AED-86C8-9E393EDEAF32}" type="pres">
      <dgm:prSet presAssocID="{E5B269A0-6A8B-458E-9E55-E7319B05F17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9B8B-4CB5-410A-8A84-E2294494B4E0}" type="pres">
      <dgm:prSet presAssocID="{6F8301AD-3407-4835-984E-9BF7D723C192}" presName="sibTrans" presStyleCnt="0"/>
      <dgm:spPr/>
    </dgm:pt>
    <dgm:pt modelId="{C1F1ED0D-F46F-4311-BB99-6F4538CB8DAA}" type="pres">
      <dgm:prSet presAssocID="{CDC9681A-03C9-470C-BF5A-3986554054D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A5C4-65F1-446F-9ADB-CD3D896B720A}" type="pres">
      <dgm:prSet presAssocID="{0B6B3DD3-A222-44AD-B646-E4FD08AB29BC}" presName="sibTrans" presStyleCnt="0"/>
      <dgm:spPr/>
    </dgm:pt>
    <dgm:pt modelId="{B834967B-D384-4C19-B1D5-49484E1648A2}" type="pres">
      <dgm:prSet presAssocID="{4934F0A4-31A9-4E9F-96A4-2105327455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331D-8089-41B2-91D7-4C3FB539016B}" type="pres">
      <dgm:prSet presAssocID="{00C0CEED-DF72-460F-B04F-8C42FC64D1D0}" presName="sibTrans" presStyleCnt="0"/>
      <dgm:spPr/>
    </dgm:pt>
    <dgm:pt modelId="{AD718B0E-07FF-4FD8-A66D-C06C0FFCA2B8}" type="pres">
      <dgm:prSet presAssocID="{90219C50-CF6C-49C2-8975-9F7C926764D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2AD46-9D45-4C8D-8D5F-18AF682DA961}" type="pres">
      <dgm:prSet presAssocID="{7B9BE23E-149A-47A9-9B4D-82C423F929D9}" presName="sibTrans" presStyleCnt="0"/>
      <dgm:spPr/>
    </dgm:pt>
    <dgm:pt modelId="{85237620-9243-4C80-B5C1-EE452189D387}" type="pres">
      <dgm:prSet presAssocID="{A08988E6-5A1B-4866-BEA1-089E135FFD8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057F-E012-4C79-BFA9-DBCAF368837E}" type="pres">
      <dgm:prSet presAssocID="{BE83931A-440A-42AC-A953-E024209BF56E}" presName="sibTrans" presStyleCnt="0"/>
      <dgm:spPr/>
    </dgm:pt>
    <dgm:pt modelId="{715FE89D-44E3-4378-9A88-969B4702428A}" type="pres">
      <dgm:prSet presAssocID="{63EDA62C-3376-4085-BF2F-8E9DCD2A5AC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F1AD-1CEB-44F1-B967-31E2601DC72A}" type="pres">
      <dgm:prSet presAssocID="{093020D9-EF8F-4712-8AF4-FC9B523992D4}" presName="sibTrans" presStyleCnt="0"/>
      <dgm:spPr/>
    </dgm:pt>
    <dgm:pt modelId="{040A8256-ED95-4D8F-80BB-49D12A715FFC}" type="pres">
      <dgm:prSet presAssocID="{24FC7005-0FF4-472E-B0F4-18B32AB346D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77AE6-6D97-4AF5-8920-49E3B418A474}" srcId="{8A18B51A-85F4-45FF-A5B5-0C352236A8B1}" destId="{E5B269A0-6A8B-458E-9E55-E7319B05F172}" srcOrd="5" destOrd="0" parTransId="{F55EB1B4-61CA-4779-AA07-E3C26D7103B1}" sibTransId="{6F8301AD-3407-4835-984E-9BF7D723C192}"/>
    <dgm:cxn modelId="{0F63F78E-67FC-4E78-B23C-FBD3B737A111}" type="presOf" srcId="{A08988E6-5A1B-4866-BEA1-089E135FFD8E}" destId="{85237620-9243-4C80-B5C1-EE452189D387}" srcOrd="0" destOrd="0" presId="urn:microsoft.com/office/officeart/2005/8/layout/default"/>
    <dgm:cxn modelId="{2C816713-3EDE-4DDB-AD43-5A8ABABEB69D}" type="presOf" srcId="{8A18B51A-85F4-45FF-A5B5-0C352236A8B1}" destId="{73585159-7138-4966-BA5E-1136A66E859B}" srcOrd="0" destOrd="0" presId="urn:microsoft.com/office/officeart/2005/8/layout/default"/>
    <dgm:cxn modelId="{B6E06C74-CACD-4874-9A72-6298375174F2}" srcId="{8A18B51A-85F4-45FF-A5B5-0C352236A8B1}" destId="{24FC7005-0FF4-472E-B0F4-18B32AB346D6}" srcOrd="11" destOrd="0" parTransId="{8E3439FA-E3E7-4071-BF43-44A2435142E1}" sibTransId="{0BDBA2BB-74C5-44E6-9B8B-6AEA4B9F2558}"/>
    <dgm:cxn modelId="{751BA909-5E56-483C-9F0F-209F88B5021A}" srcId="{8A18B51A-85F4-45FF-A5B5-0C352236A8B1}" destId="{63EDA62C-3376-4085-BF2F-8E9DCD2A5AC1}" srcOrd="10" destOrd="0" parTransId="{E8C60C92-5FB5-4981-9C5A-87E78094261C}" sibTransId="{093020D9-EF8F-4712-8AF4-FC9B523992D4}"/>
    <dgm:cxn modelId="{97C69BBA-896B-4102-8EC8-27FC99642B89}" type="presOf" srcId="{90219C50-CF6C-49C2-8975-9F7C926764DD}" destId="{AD718B0E-07FF-4FD8-A66D-C06C0FFCA2B8}" srcOrd="0" destOrd="0" presId="urn:microsoft.com/office/officeart/2005/8/layout/default"/>
    <dgm:cxn modelId="{AB633C4F-11A3-485A-9AAD-B3FD883512AD}" srcId="{8A18B51A-85F4-45FF-A5B5-0C352236A8B1}" destId="{4934F0A4-31A9-4E9F-96A4-21053274559F}" srcOrd="7" destOrd="0" parTransId="{BE8F51B6-373B-44BD-B6A4-0224EED2B093}" sibTransId="{00C0CEED-DF72-460F-B04F-8C42FC64D1D0}"/>
    <dgm:cxn modelId="{D7B9BFE5-3BCC-4D1B-A3E8-6FAC80C982A8}" type="presOf" srcId="{E1FA3701-C6C8-49A8-8C89-314754A3712F}" destId="{94282580-6950-49DF-B18C-8E7727F6E59D}" srcOrd="0" destOrd="0" presId="urn:microsoft.com/office/officeart/2005/8/layout/default"/>
    <dgm:cxn modelId="{B3BBC8DE-6347-4629-80AF-962831284C61}" srcId="{8A18B51A-85F4-45FF-A5B5-0C352236A8B1}" destId="{90219C50-CF6C-49C2-8975-9F7C926764DD}" srcOrd="8" destOrd="0" parTransId="{B49BCB81-F59B-4FA6-BBC4-BCA3A8CA53C6}" sibTransId="{7B9BE23E-149A-47A9-9B4D-82C423F929D9}"/>
    <dgm:cxn modelId="{44744F53-E227-4462-84D4-8FB068B2DA64}" srcId="{8A18B51A-85F4-45FF-A5B5-0C352236A8B1}" destId="{1C70E5B3-1FB7-4A37-B852-1910EA4A7555}" srcOrd="0" destOrd="0" parTransId="{48D50425-A667-43D6-B86F-FB62CD4865E2}" sibTransId="{F0EFB850-3236-400A-B251-0749118ABCC2}"/>
    <dgm:cxn modelId="{A08DC2A7-39F8-4746-AF63-91BE8C1D84D5}" srcId="{8A18B51A-85F4-45FF-A5B5-0C352236A8B1}" destId="{CDC9681A-03C9-470C-BF5A-3986554054DB}" srcOrd="6" destOrd="0" parTransId="{AED27BB7-A279-4BFB-8F02-7D1E1B0C4E80}" sibTransId="{0B6B3DD3-A222-44AD-B646-E4FD08AB29BC}"/>
    <dgm:cxn modelId="{37D5CC90-DEAD-4828-97C7-F2F024DCCFDA}" type="presOf" srcId="{CDC9681A-03C9-470C-BF5A-3986554054DB}" destId="{C1F1ED0D-F46F-4311-BB99-6F4538CB8DAA}" srcOrd="0" destOrd="0" presId="urn:microsoft.com/office/officeart/2005/8/layout/default"/>
    <dgm:cxn modelId="{16F1E0C3-3014-4190-9E02-67A7A7764978}" srcId="{8A18B51A-85F4-45FF-A5B5-0C352236A8B1}" destId="{A08988E6-5A1B-4866-BEA1-089E135FFD8E}" srcOrd="9" destOrd="0" parTransId="{5FACD685-BB39-49C4-97DE-C6121992E720}" sibTransId="{BE83931A-440A-42AC-A953-E024209BF56E}"/>
    <dgm:cxn modelId="{F14AF50D-B88E-4CBF-B358-8A02A237C320}" srcId="{8A18B51A-85F4-45FF-A5B5-0C352236A8B1}" destId="{773E30EE-CE3E-4F8E-8E7E-69BBD5FDADB1}" srcOrd="4" destOrd="0" parTransId="{0CA76106-3367-469C-B11F-3790DBEC35C2}" sibTransId="{8DA8052F-5FFA-4A68-865E-A746174109E8}"/>
    <dgm:cxn modelId="{1226FB11-4358-487C-B79D-0760B02CCAF1}" type="presOf" srcId="{1C70E5B3-1FB7-4A37-B852-1910EA4A7555}" destId="{17E6799B-CFF0-4B11-B2DB-FFD7D793656E}" srcOrd="0" destOrd="0" presId="urn:microsoft.com/office/officeart/2005/8/layout/default"/>
    <dgm:cxn modelId="{D1D05D7B-AA01-46AE-BC93-A9320A99C32B}" type="presOf" srcId="{36082B89-FECC-46A3-8C91-F7BE424A0C5A}" destId="{815A08D2-F746-44F0-9935-73DB16ED9575}" srcOrd="0" destOrd="0" presId="urn:microsoft.com/office/officeart/2005/8/layout/default"/>
    <dgm:cxn modelId="{F98955D0-B058-4EB2-B320-D6650FD6ACAF}" type="presOf" srcId="{E5B269A0-6A8B-458E-9E55-E7319B05F172}" destId="{7922FEB6-AA20-4AED-86C8-9E393EDEAF32}" srcOrd="0" destOrd="0" presId="urn:microsoft.com/office/officeart/2005/8/layout/default"/>
    <dgm:cxn modelId="{15A9E956-7DEF-44C5-B367-3227A2D26EE1}" type="presOf" srcId="{63EDA62C-3376-4085-BF2F-8E9DCD2A5AC1}" destId="{715FE89D-44E3-4378-9A88-969B4702428A}" srcOrd="0" destOrd="0" presId="urn:microsoft.com/office/officeart/2005/8/layout/default"/>
    <dgm:cxn modelId="{39B54383-6F35-4A6A-A73B-D4722EEFED7A}" type="presOf" srcId="{52102DDA-D1BA-4CF4-91A9-4D0E66E6D24D}" destId="{860E73A9-4CDC-4FBC-8F07-1C1157A714E1}" srcOrd="0" destOrd="0" presId="urn:microsoft.com/office/officeart/2005/8/layout/default"/>
    <dgm:cxn modelId="{EDE9B9E2-7752-4874-A69D-341D0A5714E3}" type="presOf" srcId="{773E30EE-CE3E-4F8E-8E7E-69BBD5FDADB1}" destId="{F6D7D3B0-7C9E-454A-A959-F6ABEFAFB516}" srcOrd="0" destOrd="0" presId="urn:microsoft.com/office/officeart/2005/8/layout/default"/>
    <dgm:cxn modelId="{E2A00C04-1A30-49C3-A106-6A1267F757A0}" srcId="{8A18B51A-85F4-45FF-A5B5-0C352236A8B1}" destId="{52102DDA-D1BA-4CF4-91A9-4D0E66E6D24D}" srcOrd="1" destOrd="0" parTransId="{08653FF8-2ABD-4299-BBFB-843F6144D0F8}" sibTransId="{20E74340-DBA6-4466-9FDE-E3369D14B3CD}"/>
    <dgm:cxn modelId="{8E82911F-26F3-4DF5-B5DA-EE393E91B21B}" srcId="{8A18B51A-85F4-45FF-A5B5-0C352236A8B1}" destId="{36082B89-FECC-46A3-8C91-F7BE424A0C5A}" srcOrd="3" destOrd="0" parTransId="{0A43F07E-BB14-44DA-9DC5-9FB320F518A1}" sibTransId="{FAB027C4-23B8-4C27-98F8-BD16E7A3987B}"/>
    <dgm:cxn modelId="{A78A0AF6-86E8-4F87-B267-1935885CA37A}" type="presOf" srcId="{4934F0A4-31A9-4E9F-96A4-21053274559F}" destId="{B834967B-D384-4C19-B1D5-49484E1648A2}" srcOrd="0" destOrd="0" presId="urn:microsoft.com/office/officeart/2005/8/layout/default"/>
    <dgm:cxn modelId="{75D78034-CDDD-4F9D-85E4-01DA9D28513F}" srcId="{8A18B51A-85F4-45FF-A5B5-0C352236A8B1}" destId="{E1FA3701-C6C8-49A8-8C89-314754A3712F}" srcOrd="2" destOrd="0" parTransId="{91F1FA96-3D84-4DD4-8234-5CF59CD68520}" sibTransId="{084CC6F1-E4E1-4916-94C2-1E431024F497}"/>
    <dgm:cxn modelId="{EAC8A51C-1CF9-43B1-921F-3B60802800EC}" type="presOf" srcId="{24FC7005-0FF4-472E-B0F4-18B32AB346D6}" destId="{040A8256-ED95-4D8F-80BB-49D12A715FFC}" srcOrd="0" destOrd="0" presId="urn:microsoft.com/office/officeart/2005/8/layout/default"/>
    <dgm:cxn modelId="{AAB270EB-FE74-4464-B178-6FC42E84F699}" type="presParOf" srcId="{73585159-7138-4966-BA5E-1136A66E859B}" destId="{17E6799B-CFF0-4B11-B2DB-FFD7D793656E}" srcOrd="0" destOrd="0" presId="urn:microsoft.com/office/officeart/2005/8/layout/default"/>
    <dgm:cxn modelId="{0374B887-7A40-41C1-8132-3C71D524CC92}" type="presParOf" srcId="{73585159-7138-4966-BA5E-1136A66E859B}" destId="{1010596D-9B02-43A6-92B9-506555332086}" srcOrd="1" destOrd="0" presId="urn:microsoft.com/office/officeart/2005/8/layout/default"/>
    <dgm:cxn modelId="{4EBBB39D-1307-43E3-A38F-267724957F65}" type="presParOf" srcId="{73585159-7138-4966-BA5E-1136A66E859B}" destId="{860E73A9-4CDC-4FBC-8F07-1C1157A714E1}" srcOrd="2" destOrd="0" presId="urn:microsoft.com/office/officeart/2005/8/layout/default"/>
    <dgm:cxn modelId="{3D97C940-113F-480C-8BF6-C43B13D5A101}" type="presParOf" srcId="{73585159-7138-4966-BA5E-1136A66E859B}" destId="{95245532-C2D9-4F2C-BBB0-8AA7B64E13D7}" srcOrd="3" destOrd="0" presId="urn:microsoft.com/office/officeart/2005/8/layout/default"/>
    <dgm:cxn modelId="{B31DFF28-EB39-4D5C-A248-B7E46BF6E041}" type="presParOf" srcId="{73585159-7138-4966-BA5E-1136A66E859B}" destId="{94282580-6950-49DF-B18C-8E7727F6E59D}" srcOrd="4" destOrd="0" presId="urn:microsoft.com/office/officeart/2005/8/layout/default"/>
    <dgm:cxn modelId="{309DDF53-ECFD-4058-8F91-930E34300654}" type="presParOf" srcId="{73585159-7138-4966-BA5E-1136A66E859B}" destId="{0F761FD2-BD0C-4E09-89CE-6D27ADA5B034}" srcOrd="5" destOrd="0" presId="urn:microsoft.com/office/officeart/2005/8/layout/default"/>
    <dgm:cxn modelId="{4D987944-F6EA-4485-9488-88357C1C4572}" type="presParOf" srcId="{73585159-7138-4966-BA5E-1136A66E859B}" destId="{815A08D2-F746-44F0-9935-73DB16ED9575}" srcOrd="6" destOrd="0" presId="urn:microsoft.com/office/officeart/2005/8/layout/default"/>
    <dgm:cxn modelId="{2FFE2851-A768-436C-9EBF-CD17420681D3}" type="presParOf" srcId="{73585159-7138-4966-BA5E-1136A66E859B}" destId="{583B8009-D9DB-414D-81B4-94905C0F0B5F}" srcOrd="7" destOrd="0" presId="urn:microsoft.com/office/officeart/2005/8/layout/default"/>
    <dgm:cxn modelId="{91495975-FD01-45E5-9B7C-4B32516EB0DE}" type="presParOf" srcId="{73585159-7138-4966-BA5E-1136A66E859B}" destId="{F6D7D3B0-7C9E-454A-A959-F6ABEFAFB516}" srcOrd="8" destOrd="0" presId="urn:microsoft.com/office/officeart/2005/8/layout/default"/>
    <dgm:cxn modelId="{6A71AE9A-85B7-4E76-B706-CF72AC799C41}" type="presParOf" srcId="{73585159-7138-4966-BA5E-1136A66E859B}" destId="{DA8E896F-EE1C-4B12-A259-B5143C816F2F}" srcOrd="9" destOrd="0" presId="urn:microsoft.com/office/officeart/2005/8/layout/default"/>
    <dgm:cxn modelId="{D6A1C635-8A21-4A7C-A7D7-DB191491F8A1}" type="presParOf" srcId="{73585159-7138-4966-BA5E-1136A66E859B}" destId="{7922FEB6-AA20-4AED-86C8-9E393EDEAF32}" srcOrd="10" destOrd="0" presId="urn:microsoft.com/office/officeart/2005/8/layout/default"/>
    <dgm:cxn modelId="{0497AC9E-DBDE-4A39-AC3C-664C599B68BB}" type="presParOf" srcId="{73585159-7138-4966-BA5E-1136A66E859B}" destId="{6AC29B8B-4CB5-410A-8A84-E2294494B4E0}" srcOrd="11" destOrd="0" presId="urn:microsoft.com/office/officeart/2005/8/layout/default"/>
    <dgm:cxn modelId="{FB7FFEEA-ACB2-470B-89A4-ECE51430BFAE}" type="presParOf" srcId="{73585159-7138-4966-BA5E-1136A66E859B}" destId="{C1F1ED0D-F46F-4311-BB99-6F4538CB8DAA}" srcOrd="12" destOrd="0" presId="urn:microsoft.com/office/officeart/2005/8/layout/default"/>
    <dgm:cxn modelId="{E42C3A06-74F0-40A0-A0B5-8980F83B754A}" type="presParOf" srcId="{73585159-7138-4966-BA5E-1136A66E859B}" destId="{1D7AA5C4-65F1-446F-9ADB-CD3D896B720A}" srcOrd="13" destOrd="0" presId="urn:microsoft.com/office/officeart/2005/8/layout/default"/>
    <dgm:cxn modelId="{CCDB3E55-B197-42D1-9ACF-8A616E2B8B04}" type="presParOf" srcId="{73585159-7138-4966-BA5E-1136A66E859B}" destId="{B834967B-D384-4C19-B1D5-49484E1648A2}" srcOrd="14" destOrd="0" presId="urn:microsoft.com/office/officeart/2005/8/layout/default"/>
    <dgm:cxn modelId="{903D7866-5C8D-4900-8D18-C4DA0B942196}" type="presParOf" srcId="{73585159-7138-4966-BA5E-1136A66E859B}" destId="{B387331D-8089-41B2-91D7-4C3FB539016B}" srcOrd="15" destOrd="0" presId="urn:microsoft.com/office/officeart/2005/8/layout/default"/>
    <dgm:cxn modelId="{B8D7BF57-14E9-408B-831E-FE8A19C7588A}" type="presParOf" srcId="{73585159-7138-4966-BA5E-1136A66E859B}" destId="{AD718B0E-07FF-4FD8-A66D-C06C0FFCA2B8}" srcOrd="16" destOrd="0" presId="urn:microsoft.com/office/officeart/2005/8/layout/default"/>
    <dgm:cxn modelId="{7B904981-94DC-4796-A2E7-D8A23723874C}" type="presParOf" srcId="{73585159-7138-4966-BA5E-1136A66E859B}" destId="{7D32AD46-9D45-4C8D-8D5F-18AF682DA961}" srcOrd="17" destOrd="0" presId="urn:microsoft.com/office/officeart/2005/8/layout/default"/>
    <dgm:cxn modelId="{EB752B3D-F4CC-4BFA-A5A8-7FA74BF66AC5}" type="presParOf" srcId="{73585159-7138-4966-BA5E-1136A66E859B}" destId="{85237620-9243-4C80-B5C1-EE452189D387}" srcOrd="18" destOrd="0" presId="urn:microsoft.com/office/officeart/2005/8/layout/default"/>
    <dgm:cxn modelId="{D8D6F481-F6F8-4A5B-BA52-B4D207872C2C}" type="presParOf" srcId="{73585159-7138-4966-BA5E-1136A66E859B}" destId="{8EB0057F-E012-4C79-BFA9-DBCAF368837E}" srcOrd="19" destOrd="0" presId="urn:microsoft.com/office/officeart/2005/8/layout/default"/>
    <dgm:cxn modelId="{8F2CC08B-CD5F-4DBC-9431-41AB75B03245}" type="presParOf" srcId="{73585159-7138-4966-BA5E-1136A66E859B}" destId="{715FE89D-44E3-4378-9A88-969B4702428A}" srcOrd="20" destOrd="0" presId="urn:microsoft.com/office/officeart/2005/8/layout/default"/>
    <dgm:cxn modelId="{EC378C30-B05B-4780-AA01-3409CD2880D4}" type="presParOf" srcId="{73585159-7138-4966-BA5E-1136A66E859B}" destId="{188CF1AD-1CEB-44F1-B967-31E2601DC72A}" srcOrd="21" destOrd="0" presId="urn:microsoft.com/office/officeart/2005/8/layout/default"/>
    <dgm:cxn modelId="{08B2C209-2770-49E0-80D3-91C4F9E83055}" type="presParOf" srcId="{73585159-7138-4966-BA5E-1136A66E859B}" destId="{040A8256-ED95-4D8F-80BB-49D12A715FF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1C25F-C383-40C4-B79A-CC4F5E3782DB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A887963-4B8B-4795-8D83-C037E0AF89A7}">
          <dgm:prSet phldrT="[Text]"/>
          <dgm:spPr/>
          <dgm:t>
            <a:bodyPr/>
            <a:lstStyle/>
            <a:p>
              <a:r>
                <a:rPr lang="en-US" dirty="0" smtClean="0"/>
                <a:t>1. How can we find a sunflower with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+2</m:t>
                  </m:r>
                </m:oMath>
              </a14:m>
              <a:r>
                <a:rPr lang="en-US" dirty="0" smtClean="0"/>
                <a:t> petals?</a:t>
              </a:r>
              <a:endParaRPr lang="en-US" dirty="0"/>
            </a:p>
          </dgm:t>
        </dgm:pt>
      </mc:Choice>
      <mc:Fallback xmlns="">
        <dgm:pt modelId="{7A887963-4B8B-4795-8D83-C037E0AF89A7}">
          <dgm:prSet phldrT="[Text]"/>
          <dgm:spPr/>
          <dgm:t>
            <a:bodyPr/>
            <a:lstStyle/>
            <a:p>
              <a:r>
                <a:rPr lang="en-US" dirty="0" smtClean="0"/>
                <a:t>1. How can we find </a:t>
              </a:r>
              <a:r>
                <a:rPr lang="en-US" dirty="0" smtClean="0"/>
                <a:t>a </a:t>
              </a:r>
              <a:r>
                <a:rPr lang="en-US" dirty="0" smtClean="0"/>
                <a:t>sunflower with </a:t>
              </a:r>
              <a:r>
                <a:rPr lang="en-US" b="0" i="0" smtClean="0">
                  <a:latin typeface="Cambria Math" panose="02040503050406030204" pitchFamily="18" charset="0"/>
                </a:rPr>
                <a:t>𝑘+2</a:t>
              </a:r>
              <a:r>
                <a:rPr lang="en-US" dirty="0" smtClean="0"/>
                <a:t> petals?</a:t>
              </a:r>
              <a:endParaRPr lang="en-US" dirty="0"/>
            </a:p>
          </dgm:t>
        </dgm:pt>
      </mc:Fallback>
    </mc:AlternateContent>
    <dgm:pt modelId="{9AA1D690-168C-4367-8AA7-3E51EF792525}" type="parTrans" cxnId="{629AD0F1-86B8-4CD2-BC75-203027709DA6}">
      <dgm:prSet/>
      <dgm:spPr/>
      <dgm:t>
        <a:bodyPr/>
        <a:lstStyle/>
        <a:p>
          <a:endParaRPr lang="en-US"/>
        </a:p>
      </dgm:t>
    </dgm:pt>
    <dgm:pt modelId="{AC9575B3-D760-4BF2-B5CC-396063D93B45}" type="sibTrans" cxnId="{629AD0F1-86B8-4CD2-BC75-203027709DA6}">
      <dgm:prSet/>
      <dgm:spPr/>
      <dgm:t>
        <a:bodyPr/>
        <a:lstStyle/>
        <a:p>
          <a:endParaRPr lang="en-US"/>
        </a:p>
      </dgm:t>
    </dgm:pt>
    <dgm:pt modelId="{D86573BA-4F61-4727-B03E-6DFAD084660D}">
      <dgm:prSet/>
      <dgm:spPr/>
      <dgm:t>
        <a:bodyPr/>
        <a:lstStyle/>
        <a:p>
          <a:r>
            <a:rPr lang="en-US" dirty="0" smtClean="0"/>
            <a:t>2. What can we guarantee when we can no longer find one?</a:t>
          </a:r>
          <a:endParaRPr lang="en-US" dirty="0"/>
        </a:p>
      </dgm:t>
    </dgm:pt>
    <dgm:pt modelId="{FE799800-0169-4112-AB86-6AEB884C3D35}" type="parTrans" cxnId="{5BEA3E5B-0059-4A95-97E0-55F0A547E6E2}">
      <dgm:prSet/>
      <dgm:spPr/>
      <dgm:t>
        <a:bodyPr/>
        <a:lstStyle/>
        <a:p>
          <a:endParaRPr lang="en-US"/>
        </a:p>
      </dgm:t>
    </dgm:pt>
    <dgm:pt modelId="{E32FAEA0-F7BF-4CF0-9294-E37267AE5042}" type="sibTrans" cxnId="{5BEA3E5B-0059-4A95-97E0-55F0A547E6E2}">
      <dgm:prSet/>
      <dgm:spPr/>
      <dgm:t>
        <a:bodyPr/>
        <a:lstStyle/>
        <a:p>
          <a:endParaRPr lang="en-US"/>
        </a:p>
      </dgm:t>
    </dgm:pt>
    <dgm:pt modelId="{C2C8FFB0-1990-47D0-B871-E48176770AE4}" type="pres">
      <dgm:prSet presAssocID="{CD81C25F-C383-40C4-B79A-CC4F5E3782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7C0C7-1184-442E-B273-B7048E93D437}" type="pres">
      <dgm:prSet presAssocID="{7A887963-4B8B-4795-8D83-C037E0AF89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C87B-64B2-4BCC-A679-A7CB2563EAF3}" type="pres">
      <dgm:prSet presAssocID="{AC9575B3-D760-4BF2-B5CC-396063D93B45}" presName="spacer" presStyleCnt="0"/>
      <dgm:spPr/>
    </dgm:pt>
    <dgm:pt modelId="{33EE5F2E-589D-44C0-941E-58B39E96E51D}" type="pres">
      <dgm:prSet presAssocID="{D86573BA-4F61-4727-B03E-6DFAD08466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1BEF9-B627-4D2B-A700-47CDF7EEDCDE}" type="presOf" srcId="{CD81C25F-C383-40C4-B79A-CC4F5E3782DB}" destId="{C2C8FFB0-1990-47D0-B871-E48176770AE4}" srcOrd="0" destOrd="0" presId="urn:microsoft.com/office/officeart/2005/8/layout/vList2"/>
    <dgm:cxn modelId="{4F0F9010-6B4F-464E-897D-9E0373D53116}" type="presOf" srcId="{7A887963-4B8B-4795-8D83-C037E0AF89A7}" destId="{EA47C0C7-1184-442E-B273-B7048E93D437}" srcOrd="0" destOrd="0" presId="urn:microsoft.com/office/officeart/2005/8/layout/vList2"/>
    <dgm:cxn modelId="{629AD0F1-86B8-4CD2-BC75-203027709DA6}" srcId="{CD81C25F-C383-40C4-B79A-CC4F5E3782DB}" destId="{7A887963-4B8B-4795-8D83-C037E0AF89A7}" srcOrd="0" destOrd="0" parTransId="{9AA1D690-168C-4367-8AA7-3E51EF792525}" sibTransId="{AC9575B3-D760-4BF2-B5CC-396063D93B45}"/>
    <dgm:cxn modelId="{5BEA3E5B-0059-4A95-97E0-55F0A547E6E2}" srcId="{CD81C25F-C383-40C4-B79A-CC4F5E3782DB}" destId="{D86573BA-4F61-4727-B03E-6DFAD084660D}" srcOrd="1" destOrd="0" parTransId="{FE799800-0169-4112-AB86-6AEB884C3D35}" sibTransId="{E32FAEA0-F7BF-4CF0-9294-E37267AE5042}"/>
    <dgm:cxn modelId="{567C0F54-03DB-4C91-947B-0256C095BCE4}" type="presOf" srcId="{D86573BA-4F61-4727-B03E-6DFAD084660D}" destId="{33EE5F2E-589D-44C0-941E-58B39E96E51D}" srcOrd="0" destOrd="0" presId="urn:microsoft.com/office/officeart/2005/8/layout/vList2"/>
    <dgm:cxn modelId="{DAA2A81F-2426-478D-8C2D-86241611A016}" type="presParOf" srcId="{C2C8FFB0-1990-47D0-B871-E48176770AE4}" destId="{EA47C0C7-1184-442E-B273-B7048E93D437}" srcOrd="0" destOrd="0" presId="urn:microsoft.com/office/officeart/2005/8/layout/vList2"/>
    <dgm:cxn modelId="{9E7D4C42-D9EB-4A31-BB5A-C081371DD2DB}" type="presParOf" srcId="{C2C8FFB0-1990-47D0-B871-E48176770AE4}" destId="{B506C87B-64B2-4BCC-A679-A7CB2563EAF3}" srcOrd="1" destOrd="0" presId="urn:microsoft.com/office/officeart/2005/8/layout/vList2"/>
    <dgm:cxn modelId="{15DEB8DC-9005-4B5C-A9AA-95DCF5C7293B}" type="presParOf" srcId="{C2C8FFB0-1990-47D0-B871-E48176770AE4}" destId="{33EE5F2E-589D-44C0-941E-58B39E96E5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1C25F-C383-40C4-B79A-CC4F5E3782DB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887963-4B8B-4795-8D83-C037E0AF89A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AA1D690-168C-4367-8AA7-3E51EF792525}" type="parTrans" cxnId="{629AD0F1-86B8-4CD2-BC75-203027709DA6}">
      <dgm:prSet/>
      <dgm:spPr/>
      <dgm:t>
        <a:bodyPr/>
        <a:lstStyle/>
        <a:p>
          <a:endParaRPr lang="en-US"/>
        </a:p>
      </dgm:t>
    </dgm:pt>
    <dgm:pt modelId="{AC9575B3-D760-4BF2-B5CC-396063D93B45}" type="sibTrans" cxnId="{629AD0F1-86B8-4CD2-BC75-203027709DA6}">
      <dgm:prSet/>
      <dgm:spPr/>
      <dgm:t>
        <a:bodyPr/>
        <a:lstStyle/>
        <a:p>
          <a:endParaRPr lang="en-US"/>
        </a:p>
      </dgm:t>
    </dgm:pt>
    <dgm:pt modelId="{D86573BA-4F61-4727-B03E-6DFAD084660D}">
      <dgm:prSet/>
      <dgm:spPr/>
      <dgm:t>
        <a:bodyPr/>
        <a:lstStyle/>
        <a:p>
          <a:r>
            <a:rPr lang="en-US" dirty="0" smtClean="0"/>
            <a:t>2. What can we guarantee when we can no longer find one?</a:t>
          </a:r>
          <a:endParaRPr lang="en-US" dirty="0"/>
        </a:p>
      </dgm:t>
    </dgm:pt>
    <dgm:pt modelId="{FE799800-0169-4112-AB86-6AEB884C3D35}" type="parTrans" cxnId="{5BEA3E5B-0059-4A95-97E0-55F0A547E6E2}">
      <dgm:prSet/>
      <dgm:spPr/>
      <dgm:t>
        <a:bodyPr/>
        <a:lstStyle/>
        <a:p>
          <a:endParaRPr lang="en-US"/>
        </a:p>
      </dgm:t>
    </dgm:pt>
    <dgm:pt modelId="{E32FAEA0-F7BF-4CF0-9294-E37267AE5042}" type="sibTrans" cxnId="{5BEA3E5B-0059-4A95-97E0-55F0A547E6E2}">
      <dgm:prSet/>
      <dgm:spPr/>
      <dgm:t>
        <a:bodyPr/>
        <a:lstStyle/>
        <a:p>
          <a:endParaRPr lang="en-US"/>
        </a:p>
      </dgm:t>
    </dgm:pt>
    <dgm:pt modelId="{C2C8FFB0-1990-47D0-B871-E48176770AE4}" type="pres">
      <dgm:prSet presAssocID="{CD81C25F-C383-40C4-B79A-CC4F5E3782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7C0C7-1184-442E-B273-B7048E93D437}" type="pres">
      <dgm:prSet presAssocID="{7A887963-4B8B-4795-8D83-C037E0AF89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C87B-64B2-4BCC-A679-A7CB2563EAF3}" type="pres">
      <dgm:prSet presAssocID="{AC9575B3-D760-4BF2-B5CC-396063D93B45}" presName="spacer" presStyleCnt="0"/>
      <dgm:spPr/>
    </dgm:pt>
    <dgm:pt modelId="{33EE5F2E-589D-44C0-941E-58B39E96E51D}" type="pres">
      <dgm:prSet presAssocID="{D86573BA-4F61-4727-B03E-6DFAD08466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1BEF9-B627-4D2B-A700-47CDF7EEDCDE}" type="presOf" srcId="{CD81C25F-C383-40C4-B79A-CC4F5E3782DB}" destId="{C2C8FFB0-1990-47D0-B871-E48176770AE4}" srcOrd="0" destOrd="0" presId="urn:microsoft.com/office/officeart/2005/8/layout/vList2"/>
    <dgm:cxn modelId="{4F0F9010-6B4F-464E-897D-9E0373D53116}" type="presOf" srcId="{7A887963-4B8B-4795-8D83-C037E0AF89A7}" destId="{EA47C0C7-1184-442E-B273-B7048E93D437}" srcOrd="0" destOrd="0" presId="urn:microsoft.com/office/officeart/2005/8/layout/vList2"/>
    <dgm:cxn modelId="{629AD0F1-86B8-4CD2-BC75-203027709DA6}" srcId="{CD81C25F-C383-40C4-B79A-CC4F5E3782DB}" destId="{7A887963-4B8B-4795-8D83-C037E0AF89A7}" srcOrd="0" destOrd="0" parTransId="{9AA1D690-168C-4367-8AA7-3E51EF792525}" sibTransId="{AC9575B3-D760-4BF2-B5CC-396063D93B45}"/>
    <dgm:cxn modelId="{567C0F54-03DB-4C91-947B-0256C095BCE4}" type="presOf" srcId="{D86573BA-4F61-4727-B03E-6DFAD084660D}" destId="{33EE5F2E-589D-44C0-941E-58B39E96E51D}" srcOrd="0" destOrd="0" presId="urn:microsoft.com/office/officeart/2005/8/layout/vList2"/>
    <dgm:cxn modelId="{5BEA3E5B-0059-4A95-97E0-55F0A547E6E2}" srcId="{CD81C25F-C383-40C4-B79A-CC4F5E3782DB}" destId="{D86573BA-4F61-4727-B03E-6DFAD084660D}" srcOrd="1" destOrd="0" parTransId="{FE799800-0169-4112-AB86-6AEB884C3D35}" sibTransId="{E32FAEA0-F7BF-4CF0-9294-E37267AE5042}"/>
    <dgm:cxn modelId="{DAA2A81F-2426-478D-8C2D-86241611A016}" type="presParOf" srcId="{C2C8FFB0-1990-47D0-B871-E48176770AE4}" destId="{EA47C0C7-1184-442E-B273-B7048E93D437}" srcOrd="0" destOrd="0" presId="urn:microsoft.com/office/officeart/2005/8/layout/vList2"/>
    <dgm:cxn modelId="{9E7D4C42-D9EB-4A31-BB5A-C081371DD2DB}" type="presParOf" srcId="{C2C8FFB0-1990-47D0-B871-E48176770AE4}" destId="{B506C87B-64B2-4BCC-A679-A7CB2563EAF3}" srcOrd="1" destOrd="0" presId="urn:microsoft.com/office/officeart/2005/8/layout/vList2"/>
    <dgm:cxn modelId="{15DEB8DC-9005-4B5C-A9AA-95DCF5C7293B}" type="presParOf" srcId="{C2C8FFB0-1990-47D0-B871-E48176770AE4}" destId="{33EE5F2E-589D-44C0-941E-58B39E96E5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A51300-F809-442E-ACF1-5E1C809C0CF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A9DA7-8C8A-4808-96E5-5C40B97847C4}">
      <dgm:prSet phldrT="[Text]"/>
      <dgm:spPr/>
      <dgm:t>
        <a:bodyPr/>
        <a:lstStyle/>
        <a:p>
          <a:r>
            <a:rPr lang="en-US" smtClean="0"/>
            <a:t>Reduction-rule first</a:t>
          </a:r>
          <a:endParaRPr lang="en-US"/>
        </a:p>
      </dgm:t>
    </dgm:pt>
    <dgm:pt modelId="{26C3DAEB-70FE-41BF-8500-7FE9552E41D1}" type="parTrans" cxnId="{10ADEDB8-37A8-4E2E-B098-778725454343}">
      <dgm:prSet/>
      <dgm:spPr/>
      <dgm:t>
        <a:bodyPr/>
        <a:lstStyle/>
        <a:p>
          <a:endParaRPr lang="en-US"/>
        </a:p>
      </dgm:t>
    </dgm:pt>
    <dgm:pt modelId="{D4712A3B-27AA-45DE-AC98-3D109960E3D8}" type="sibTrans" cxnId="{10ADEDB8-37A8-4E2E-B098-778725454343}">
      <dgm:prSet/>
      <dgm:spPr/>
      <dgm:t>
        <a:bodyPr/>
        <a:lstStyle/>
        <a:p>
          <a:endParaRPr lang="en-US"/>
        </a:p>
      </dgm:t>
    </dgm:pt>
    <dgm:pt modelId="{B3DA3215-3D95-468A-8F2D-A8C07A02B29F}">
      <dgm:prSet/>
      <dgm:spPr/>
      <dgm:t>
        <a:bodyPr/>
        <a:lstStyle/>
        <a:p>
          <a:r>
            <a:rPr lang="en-US" smtClean="0"/>
            <a:t>Try to come up with provably safe reduction rules</a:t>
          </a:r>
          <a:endParaRPr lang="en-US" dirty="0" smtClean="0"/>
        </a:p>
      </dgm:t>
    </dgm:pt>
    <dgm:pt modelId="{748A40D8-4F54-4762-B4EE-320A5877D0D3}" type="parTrans" cxnId="{7C1696DC-AD98-4400-9AC2-F32462CD345C}">
      <dgm:prSet/>
      <dgm:spPr/>
      <dgm:t>
        <a:bodyPr/>
        <a:lstStyle/>
        <a:p>
          <a:endParaRPr lang="en-US"/>
        </a:p>
      </dgm:t>
    </dgm:pt>
    <dgm:pt modelId="{916CF2A6-50C7-43E7-8216-3C9D7FCB6EFD}" type="sibTrans" cxnId="{7C1696DC-AD98-4400-9AC2-F32462CD345C}">
      <dgm:prSet/>
      <dgm:spPr/>
      <dgm:t>
        <a:bodyPr/>
        <a:lstStyle/>
        <a:p>
          <a:endParaRPr lang="en-US"/>
        </a:p>
      </dgm:t>
    </dgm:pt>
    <dgm:pt modelId="{6B026051-EC11-4E9B-9292-12954790F857}">
      <dgm:prSet/>
      <dgm:spPr/>
      <dgm:t>
        <a:bodyPr/>
        <a:lstStyle/>
        <a:p>
          <a:r>
            <a:rPr lang="en-US" smtClean="0"/>
            <a:t>Analyze what a large irreducible instance looks like</a:t>
          </a:r>
          <a:endParaRPr lang="en-US" dirty="0" smtClean="0"/>
        </a:p>
      </dgm:t>
    </dgm:pt>
    <dgm:pt modelId="{7C2642B5-CD74-4B88-8CD9-583B80BF4A00}" type="parTrans" cxnId="{723BBAFD-047B-4FF4-A594-5894417D144E}">
      <dgm:prSet/>
      <dgm:spPr/>
      <dgm:t>
        <a:bodyPr/>
        <a:lstStyle/>
        <a:p>
          <a:endParaRPr lang="en-US"/>
        </a:p>
      </dgm:t>
    </dgm:pt>
    <dgm:pt modelId="{78B59B53-D6C4-496D-837D-29A61F2E8AA2}" type="sibTrans" cxnId="{723BBAFD-047B-4FF4-A594-5894417D144E}">
      <dgm:prSet/>
      <dgm:spPr/>
      <dgm:t>
        <a:bodyPr/>
        <a:lstStyle/>
        <a:p>
          <a:endParaRPr lang="en-US"/>
        </a:p>
      </dgm:t>
    </dgm:pt>
    <dgm:pt modelId="{D86B24CB-3255-49F8-BFB3-75D0AD2BDC4B}">
      <dgm:prSet/>
      <dgm:spPr/>
      <dgm:t>
        <a:bodyPr/>
        <a:lstStyle/>
        <a:p>
          <a:r>
            <a:rPr lang="en-US" smtClean="0"/>
            <a:t>Structure first</a:t>
          </a:r>
          <a:endParaRPr lang="en-US" dirty="0" smtClean="0"/>
        </a:p>
      </dgm:t>
    </dgm:pt>
    <dgm:pt modelId="{65984170-EEA0-46F2-91BB-554273F6F852}" type="parTrans" cxnId="{08C41F4B-62CF-49DC-84CA-C80F14C2643C}">
      <dgm:prSet/>
      <dgm:spPr/>
      <dgm:t>
        <a:bodyPr/>
        <a:lstStyle/>
        <a:p>
          <a:endParaRPr lang="en-US"/>
        </a:p>
      </dgm:t>
    </dgm:pt>
    <dgm:pt modelId="{3B29099F-2235-4B81-841F-5C16A514FBB7}" type="sibTrans" cxnId="{08C41F4B-62CF-49DC-84CA-C80F14C2643C}">
      <dgm:prSet/>
      <dgm:spPr/>
      <dgm:t>
        <a:bodyPr/>
        <a:lstStyle/>
        <a:p>
          <a:endParaRPr lang="en-US"/>
        </a:p>
      </dgm:t>
    </dgm:pt>
    <dgm:pt modelId="{2E6D60F5-473B-469B-B0E9-DCDCA9A86DEB}">
      <dgm:prSet/>
      <dgm:spPr/>
      <dgm:t>
        <a:bodyPr/>
        <a:lstStyle/>
        <a:p>
          <a:r>
            <a:rPr lang="en-US" smtClean="0"/>
            <a:t>Investigate what a large instance looks like to which the answer is not obviously</a:t>
          </a:r>
          <a:r>
            <a:rPr lang="en-US" i="1" smtClean="0"/>
            <a:t> </a:t>
          </a:r>
          <a:r>
            <a:rPr lang="en-US" cap="small" smtClean="0"/>
            <a:t>yes</a:t>
          </a:r>
          <a:r>
            <a:rPr lang="en-US" smtClean="0"/>
            <a:t> or obviously </a:t>
          </a:r>
          <a:r>
            <a:rPr lang="en-US" cap="small" smtClean="0"/>
            <a:t>no</a:t>
          </a:r>
          <a:endParaRPr lang="en-US" cap="small" dirty="0" smtClean="0"/>
        </a:p>
      </dgm:t>
    </dgm:pt>
    <dgm:pt modelId="{9889D1F0-B22A-49AA-91C0-B16FD0D60758}" type="parTrans" cxnId="{1084F4A2-1AA3-43CA-BE2D-45EAC506B0F5}">
      <dgm:prSet/>
      <dgm:spPr/>
      <dgm:t>
        <a:bodyPr/>
        <a:lstStyle/>
        <a:p>
          <a:endParaRPr lang="en-US"/>
        </a:p>
      </dgm:t>
    </dgm:pt>
    <dgm:pt modelId="{246D49F7-717D-4A3F-ACE6-0CE8509951EE}" type="sibTrans" cxnId="{1084F4A2-1AA3-43CA-BE2D-45EAC506B0F5}">
      <dgm:prSet/>
      <dgm:spPr/>
      <dgm:t>
        <a:bodyPr/>
        <a:lstStyle/>
        <a:p>
          <a:endParaRPr lang="en-US"/>
        </a:p>
      </dgm:t>
    </dgm:pt>
    <dgm:pt modelId="{16CCAB66-86DF-4A04-9888-EDBD4547C795}">
      <dgm:prSet/>
      <dgm:spPr/>
      <dgm:t>
        <a:bodyPr/>
        <a:lstStyle/>
        <a:p>
          <a:r>
            <a:rPr lang="en-US" smtClean="0"/>
            <a:t>Develop reduction rules to attack the `large parts’</a:t>
          </a:r>
          <a:endParaRPr lang="en-US" dirty="0" smtClean="0"/>
        </a:p>
      </dgm:t>
    </dgm:pt>
    <dgm:pt modelId="{70265359-5074-4025-BA9E-34514B8BB68B}" type="parTrans" cxnId="{923D3699-9B37-404A-BF98-CC9B6683C007}">
      <dgm:prSet/>
      <dgm:spPr/>
      <dgm:t>
        <a:bodyPr/>
        <a:lstStyle/>
        <a:p>
          <a:endParaRPr lang="en-US"/>
        </a:p>
      </dgm:t>
    </dgm:pt>
    <dgm:pt modelId="{D603E59B-8E4D-4A8A-B8DC-5AD70DB1BA82}" type="sibTrans" cxnId="{923D3699-9B37-404A-BF98-CC9B6683C007}">
      <dgm:prSet/>
      <dgm:spPr/>
      <dgm:t>
        <a:bodyPr/>
        <a:lstStyle/>
        <a:p>
          <a:endParaRPr lang="en-US"/>
        </a:p>
      </dgm:t>
    </dgm:pt>
    <dgm:pt modelId="{EF7595B5-3081-4A09-A4EF-1752CBDC6D16}">
      <dgm:prSet/>
      <dgm:spPr/>
      <dgm:t>
        <a:bodyPr/>
        <a:lstStyle/>
        <a:p>
          <a:r>
            <a:rPr lang="en-US" dirty="0" smtClean="0"/>
            <a:t>Extremal structure of minimal obstructions</a:t>
          </a:r>
        </a:p>
      </dgm:t>
    </dgm:pt>
    <dgm:pt modelId="{5C7E6EAE-E55C-438F-96B2-16A0CEAC6506}" type="parTrans" cxnId="{F7192DE6-DA72-47A8-9106-CFC631FB02E9}">
      <dgm:prSet/>
      <dgm:spPr/>
      <dgm:t>
        <a:bodyPr/>
        <a:lstStyle/>
        <a:p>
          <a:endParaRPr lang="en-US"/>
        </a:p>
      </dgm:t>
    </dgm:pt>
    <dgm:pt modelId="{7DA54C9A-81AD-4484-8DF8-BCA819D6EDB0}" type="sibTrans" cxnId="{F7192DE6-DA72-47A8-9106-CFC631FB02E9}">
      <dgm:prSet/>
      <dgm:spPr/>
      <dgm:t>
        <a:bodyPr/>
        <a:lstStyle/>
        <a:p>
          <a:endParaRPr lang="en-US"/>
        </a:p>
      </dgm:t>
    </dgm:pt>
    <dgm:pt modelId="{D10C34C9-F222-4401-8671-01D46FED0D36}">
      <dgm:prSet/>
      <dgm:spPr/>
      <dgm:t>
        <a:bodyPr/>
        <a:lstStyle/>
        <a:p>
          <a:r>
            <a:rPr lang="en-US" smtClean="0"/>
            <a:t>For graph problems that become easier for subgraphs</a:t>
          </a:r>
          <a:endParaRPr lang="en-US" dirty="0" smtClean="0"/>
        </a:p>
      </dgm:t>
    </dgm:pt>
    <dgm:pt modelId="{54F76D02-67D7-4554-9343-DE010C4AF918}" type="parTrans" cxnId="{B3C38BE7-2F30-4067-891E-E4216C263CB4}">
      <dgm:prSet/>
      <dgm:spPr/>
      <dgm:t>
        <a:bodyPr/>
        <a:lstStyle/>
        <a:p>
          <a:endParaRPr lang="en-US"/>
        </a:p>
      </dgm:t>
    </dgm:pt>
    <dgm:pt modelId="{2634F68D-B42D-4B64-BF20-1A234CADFDDD}" type="sibTrans" cxnId="{B3C38BE7-2F30-4067-891E-E4216C263CB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F788771-3D7A-40F1-A433-D892982D23CB}">
          <dgm:prSet/>
          <dgm:spPr/>
          <dgm:t>
            <a:bodyPr/>
            <a:lstStyle/>
            <a:p>
              <a:r>
                <a:rPr lang="en-US" dirty="0" smtClean="0"/>
                <a:t>How large can a graph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dirty="0" smtClean="0"/>
                <a:t> be in terms of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, when</a:t>
              </a:r>
              <a:br>
                <a:rPr lang="en-US" dirty="0" smtClean="0"/>
              </a:b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𝐺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 smtClean="0"/>
                <a:t> is </a:t>
              </a:r>
              <a:r>
                <a:rPr lang="en-US" cap="small" dirty="0" smtClean="0"/>
                <a:t>no </a:t>
              </a:r>
              <a:r>
                <a:rPr lang="en-US" dirty="0" smtClean="0"/>
                <a:t>but all subgraphs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⊆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𝐺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 smtClean="0"/>
                <a:t> yield </a:t>
              </a:r>
              <a:r>
                <a:rPr lang="en-US" cap="small" dirty="0" smtClean="0"/>
                <a:t>yes</a:t>
              </a:r>
              <a:r>
                <a:rPr lang="en-US" dirty="0" smtClean="0"/>
                <a:t>?</a:t>
              </a:r>
            </a:p>
          </dgm:t>
        </dgm:pt>
      </mc:Choice>
      <mc:Fallback xmlns="">
        <dgm:pt modelId="{0F788771-3D7A-40F1-A433-D892982D23CB}">
          <dgm:prSet/>
          <dgm:spPr/>
          <dgm:t>
            <a:bodyPr/>
            <a:lstStyle/>
            <a:p>
              <a:r>
                <a:rPr lang="en-US" dirty="0" smtClean="0"/>
                <a:t>How large can a graph </a:t>
              </a:r>
              <a:r>
                <a:rPr lang="en-US" b="0" i="0" smtClean="0">
                  <a:latin typeface="Cambria Math" panose="02040503050406030204" pitchFamily="18" charset="0"/>
                </a:rPr>
                <a:t>𝐺</a:t>
              </a:r>
              <a:r>
                <a:rPr lang="en-US" dirty="0" smtClean="0"/>
                <a:t> be in terms of </a:t>
              </a:r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, when</a:t>
              </a:r>
              <a:br>
                <a:rPr lang="en-US" dirty="0" smtClean="0"/>
              </a:br>
              <a:r>
                <a:rPr lang="en-US" b="0" i="0" smtClean="0">
                  <a:latin typeface="Cambria Math" panose="02040503050406030204" pitchFamily="18" charset="0"/>
                </a:rPr>
                <a:t>(𝐺,𝑘)</a:t>
              </a:r>
              <a:r>
                <a:rPr lang="en-US" dirty="0" smtClean="0"/>
                <a:t> is </a:t>
              </a:r>
              <a:r>
                <a:rPr lang="en-US" cap="small" dirty="0" smtClean="0"/>
                <a:t>no </a:t>
              </a:r>
              <a:r>
                <a:rPr lang="en-US" dirty="0" smtClean="0"/>
                <a:t>but all subgraphs </a:t>
              </a:r>
              <a:r>
                <a:rPr lang="en-US" b="0" i="0" smtClean="0">
                  <a:latin typeface="Cambria Math" panose="02040503050406030204" pitchFamily="18" charset="0"/>
                </a:rPr>
                <a:t>(𝐺^′⊆𝐺,𝑘)</a:t>
              </a:r>
              <a:r>
                <a:rPr lang="en-US" dirty="0" smtClean="0"/>
                <a:t> yield </a:t>
              </a:r>
              <a:r>
                <a:rPr lang="en-US" cap="small" dirty="0" smtClean="0"/>
                <a:t>yes</a:t>
              </a:r>
              <a:r>
                <a:rPr lang="en-US" dirty="0" smtClean="0"/>
                <a:t>?</a:t>
              </a:r>
            </a:p>
          </dgm:t>
        </dgm:pt>
      </mc:Fallback>
    </mc:AlternateContent>
    <dgm:pt modelId="{16A73719-F1AD-40E4-9FB5-2131C6CA936B}" type="parTrans" cxnId="{1727A98F-570E-45A0-841B-D7658D77E294}">
      <dgm:prSet/>
      <dgm:spPr/>
      <dgm:t>
        <a:bodyPr/>
        <a:lstStyle/>
        <a:p>
          <a:endParaRPr lang="en-US"/>
        </a:p>
      </dgm:t>
    </dgm:pt>
    <dgm:pt modelId="{C3CE0C39-8A02-4AAF-A765-455C9A719A09}" type="sibTrans" cxnId="{1727A98F-570E-45A0-841B-D7658D77E294}">
      <dgm:prSet/>
      <dgm:spPr/>
      <dgm:t>
        <a:bodyPr/>
        <a:lstStyle/>
        <a:p>
          <a:endParaRPr lang="en-US"/>
        </a:p>
      </dgm:t>
    </dgm:pt>
    <dgm:pt modelId="{FB04A965-DA09-4F36-B795-A1757E28E2DB}" type="pres">
      <dgm:prSet presAssocID="{38A51300-F809-442E-ACF1-5E1C809C0C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133649-9674-46E0-B966-BE6EE9F801B5}" type="pres">
      <dgm:prSet presAssocID="{D4CA9DA7-8C8A-4808-96E5-5C40B97847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F13C-E8E1-49A0-8727-E938D6158BA4}" type="pres">
      <dgm:prSet presAssocID="{D4CA9DA7-8C8A-4808-96E5-5C40B97847C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ED235-8996-4B88-B6C0-5A56719E92D5}" type="pres">
      <dgm:prSet presAssocID="{D86B24CB-3255-49F8-BFB3-75D0AD2BDC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CFCF9-81D9-46CC-9936-3800300EA546}" type="pres">
      <dgm:prSet presAssocID="{D86B24CB-3255-49F8-BFB3-75D0AD2BDC4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BC0B2-FD60-41E9-8C10-75472ED5721E}" type="pres">
      <dgm:prSet presAssocID="{EF7595B5-3081-4A09-A4EF-1752CBDC6D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D65B2-CEAC-4F6E-951A-7AE299B05E9D}" type="pres">
      <dgm:prSet presAssocID="{EF7595B5-3081-4A09-A4EF-1752CBDC6D1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D85D6-5B40-4B8A-9B01-2E53FE131469}" type="presOf" srcId="{2E6D60F5-473B-469B-B0E9-DCDCA9A86DEB}" destId="{893CFCF9-81D9-46CC-9936-3800300EA546}" srcOrd="0" destOrd="0" presId="urn:microsoft.com/office/officeart/2005/8/layout/vList2"/>
    <dgm:cxn modelId="{B9506552-ECF8-42F2-9D57-66FFFC5A162E}" type="presOf" srcId="{38A51300-F809-442E-ACF1-5E1C809C0CFA}" destId="{FB04A965-DA09-4F36-B795-A1757E28E2DB}" srcOrd="0" destOrd="0" presId="urn:microsoft.com/office/officeart/2005/8/layout/vList2"/>
    <dgm:cxn modelId="{F8C89D77-4050-4C97-B041-C57CE9FDDA97}" type="presOf" srcId="{D4CA9DA7-8C8A-4808-96E5-5C40B97847C4}" destId="{DE133649-9674-46E0-B966-BE6EE9F801B5}" srcOrd="0" destOrd="0" presId="urn:microsoft.com/office/officeart/2005/8/layout/vList2"/>
    <dgm:cxn modelId="{1727A98F-570E-45A0-841B-D7658D77E294}" srcId="{EF7595B5-3081-4A09-A4EF-1752CBDC6D16}" destId="{0F788771-3D7A-40F1-A433-D892982D23CB}" srcOrd="1" destOrd="0" parTransId="{16A73719-F1AD-40E4-9FB5-2131C6CA936B}" sibTransId="{C3CE0C39-8A02-4AAF-A765-455C9A719A09}"/>
    <dgm:cxn modelId="{1084F4A2-1AA3-43CA-BE2D-45EAC506B0F5}" srcId="{D86B24CB-3255-49F8-BFB3-75D0AD2BDC4B}" destId="{2E6D60F5-473B-469B-B0E9-DCDCA9A86DEB}" srcOrd="0" destOrd="0" parTransId="{9889D1F0-B22A-49AA-91C0-B16FD0D60758}" sibTransId="{246D49F7-717D-4A3F-ACE6-0CE8509951EE}"/>
    <dgm:cxn modelId="{723BBAFD-047B-4FF4-A594-5894417D144E}" srcId="{D4CA9DA7-8C8A-4808-96E5-5C40B97847C4}" destId="{6B026051-EC11-4E9B-9292-12954790F857}" srcOrd="1" destOrd="0" parTransId="{7C2642B5-CD74-4B88-8CD9-583B80BF4A00}" sibTransId="{78B59B53-D6C4-496D-837D-29A61F2E8AA2}"/>
    <dgm:cxn modelId="{ACDBDAF1-FB11-46C1-871A-8FB30AE4EC89}" type="presOf" srcId="{16CCAB66-86DF-4A04-9888-EDBD4547C795}" destId="{893CFCF9-81D9-46CC-9936-3800300EA546}" srcOrd="0" destOrd="1" presId="urn:microsoft.com/office/officeart/2005/8/layout/vList2"/>
    <dgm:cxn modelId="{6B41A5CD-5DB6-428F-9398-F2B7846F8F66}" type="presOf" srcId="{D10C34C9-F222-4401-8671-01D46FED0D36}" destId="{8B9D65B2-CEAC-4F6E-951A-7AE299B05E9D}" srcOrd="0" destOrd="0" presId="urn:microsoft.com/office/officeart/2005/8/layout/vList2"/>
    <dgm:cxn modelId="{F7192DE6-DA72-47A8-9106-CFC631FB02E9}" srcId="{38A51300-F809-442E-ACF1-5E1C809C0CFA}" destId="{EF7595B5-3081-4A09-A4EF-1752CBDC6D16}" srcOrd="2" destOrd="0" parTransId="{5C7E6EAE-E55C-438F-96B2-16A0CEAC6506}" sibTransId="{7DA54C9A-81AD-4484-8DF8-BCA819D6EDB0}"/>
    <dgm:cxn modelId="{10ADEDB8-37A8-4E2E-B098-778725454343}" srcId="{38A51300-F809-442E-ACF1-5E1C809C0CFA}" destId="{D4CA9DA7-8C8A-4808-96E5-5C40B97847C4}" srcOrd="0" destOrd="0" parTransId="{26C3DAEB-70FE-41BF-8500-7FE9552E41D1}" sibTransId="{D4712A3B-27AA-45DE-AC98-3D109960E3D8}"/>
    <dgm:cxn modelId="{08C41F4B-62CF-49DC-84CA-C80F14C2643C}" srcId="{38A51300-F809-442E-ACF1-5E1C809C0CFA}" destId="{D86B24CB-3255-49F8-BFB3-75D0AD2BDC4B}" srcOrd="1" destOrd="0" parTransId="{65984170-EEA0-46F2-91BB-554273F6F852}" sibTransId="{3B29099F-2235-4B81-841F-5C16A514FBB7}"/>
    <dgm:cxn modelId="{B3C38BE7-2F30-4067-891E-E4216C263CB4}" srcId="{EF7595B5-3081-4A09-A4EF-1752CBDC6D16}" destId="{D10C34C9-F222-4401-8671-01D46FED0D36}" srcOrd="0" destOrd="0" parTransId="{54F76D02-67D7-4554-9343-DE010C4AF918}" sibTransId="{2634F68D-B42D-4B64-BF20-1A234CADFDDD}"/>
    <dgm:cxn modelId="{83959DBA-06BC-404D-81E0-006729754BA7}" type="presOf" srcId="{D86B24CB-3255-49F8-BFB3-75D0AD2BDC4B}" destId="{767ED235-8996-4B88-B6C0-5A56719E92D5}" srcOrd="0" destOrd="0" presId="urn:microsoft.com/office/officeart/2005/8/layout/vList2"/>
    <dgm:cxn modelId="{7C1696DC-AD98-4400-9AC2-F32462CD345C}" srcId="{D4CA9DA7-8C8A-4808-96E5-5C40B97847C4}" destId="{B3DA3215-3D95-468A-8F2D-A8C07A02B29F}" srcOrd="0" destOrd="0" parTransId="{748A40D8-4F54-4762-B4EE-320A5877D0D3}" sibTransId="{916CF2A6-50C7-43E7-8216-3C9D7FCB6EFD}"/>
    <dgm:cxn modelId="{923D3699-9B37-404A-BF98-CC9B6683C007}" srcId="{D86B24CB-3255-49F8-BFB3-75D0AD2BDC4B}" destId="{16CCAB66-86DF-4A04-9888-EDBD4547C795}" srcOrd="1" destOrd="0" parTransId="{70265359-5074-4025-BA9E-34514B8BB68B}" sibTransId="{D603E59B-8E4D-4A8A-B8DC-5AD70DB1BA82}"/>
    <dgm:cxn modelId="{A1A75BF4-FDFF-4D01-B067-7D5989A0DFF4}" type="presOf" srcId="{EF7595B5-3081-4A09-A4EF-1752CBDC6D16}" destId="{F0FBC0B2-FD60-41E9-8C10-75472ED5721E}" srcOrd="0" destOrd="0" presId="urn:microsoft.com/office/officeart/2005/8/layout/vList2"/>
    <dgm:cxn modelId="{76C77EAD-73DE-4264-90EC-413A345D2A4D}" type="presOf" srcId="{B3DA3215-3D95-468A-8F2D-A8C07A02B29F}" destId="{7369F13C-E8E1-49A0-8727-E938D6158BA4}" srcOrd="0" destOrd="0" presId="urn:microsoft.com/office/officeart/2005/8/layout/vList2"/>
    <dgm:cxn modelId="{5A8FF2B6-D1C8-4664-97D3-600134C11B15}" type="presOf" srcId="{0F788771-3D7A-40F1-A433-D892982D23CB}" destId="{8B9D65B2-CEAC-4F6E-951A-7AE299B05E9D}" srcOrd="0" destOrd="1" presId="urn:microsoft.com/office/officeart/2005/8/layout/vList2"/>
    <dgm:cxn modelId="{F8EC6167-4E35-4479-841B-FAA1CF8B8582}" type="presOf" srcId="{6B026051-EC11-4E9B-9292-12954790F857}" destId="{7369F13C-E8E1-49A0-8727-E938D6158BA4}" srcOrd="0" destOrd="1" presId="urn:microsoft.com/office/officeart/2005/8/layout/vList2"/>
    <dgm:cxn modelId="{F8A52635-A402-4664-B138-B0783B403487}" type="presParOf" srcId="{FB04A965-DA09-4F36-B795-A1757E28E2DB}" destId="{DE133649-9674-46E0-B966-BE6EE9F801B5}" srcOrd="0" destOrd="0" presId="urn:microsoft.com/office/officeart/2005/8/layout/vList2"/>
    <dgm:cxn modelId="{3B54B5DE-7E85-49D9-86C1-E1CD96BBFDCD}" type="presParOf" srcId="{FB04A965-DA09-4F36-B795-A1757E28E2DB}" destId="{7369F13C-E8E1-49A0-8727-E938D6158BA4}" srcOrd="1" destOrd="0" presId="urn:microsoft.com/office/officeart/2005/8/layout/vList2"/>
    <dgm:cxn modelId="{B7519146-6C5D-4BCA-A4FD-CEE2C9420ED0}" type="presParOf" srcId="{FB04A965-DA09-4F36-B795-A1757E28E2DB}" destId="{767ED235-8996-4B88-B6C0-5A56719E92D5}" srcOrd="2" destOrd="0" presId="urn:microsoft.com/office/officeart/2005/8/layout/vList2"/>
    <dgm:cxn modelId="{8809A7FC-E7B6-4755-9509-8A13EB0AFDB4}" type="presParOf" srcId="{FB04A965-DA09-4F36-B795-A1757E28E2DB}" destId="{893CFCF9-81D9-46CC-9936-3800300EA546}" srcOrd="3" destOrd="0" presId="urn:microsoft.com/office/officeart/2005/8/layout/vList2"/>
    <dgm:cxn modelId="{C34EF492-35AF-477A-A6C9-EF37D875A06B}" type="presParOf" srcId="{FB04A965-DA09-4F36-B795-A1757E28E2DB}" destId="{F0FBC0B2-FD60-41E9-8C10-75472ED5721E}" srcOrd="4" destOrd="0" presId="urn:microsoft.com/office/officeart/2005/8/layout/vList2"/>
    <dgm:cxn modelId="{2BBCDD9E-0FAC-47A4-A2DE-75B44A90B095}" type="presParOf" srcId="{FB04A965-DA09-4F36-B795-A1757E28E2DB}" destId="{8B9D65B2-CEAC-4F6E-951A-7AE299B05E9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A51300-F809-442E-ACF1-5E1C809C0CF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A9DA7-8C8A-4808-96E5-5C40B97847C4}">
      <dgm:prSet phldrT="[Text]"/>
      <dgm:spPr/>
      <dgm:t>
        <a:bodyPr/>
        <a:lstStyle/>
        <a:p>
          <a:r>
            <a:rPr lang="en-US" smtClean="0"/>
            <a:t>Reduction-rule first</a:t>
          </a:r>
          <a:endParaRPr lang="en-US"/>
        </a:p>
      </dgm:t>
    </dgm:pt>
    <dgm:pt modelId="{26C3DAEB-70FE-41BF-8500-7FE9552E41D1}" type="parTrans" cxnId="{10ADEDB8-37A8-4E2E-B098-778725454343}">
      <dgm:prSet/>
      <dgm:spPr/>
      <dgm:t>
        <a:bodyPr/>
        <a:lstStyle/>
        <a:p>
          <a:endParaRPr lang="en-US"/>
        </a:p>
      </dgm:t>
    </dgm:pt>
    <dgm:pt modelId="{D4712A3B-27AA-45DE-AC98-3D109960E3D8}" type="sibTrans" cxnId="{10ADEDB8-37A8-4E2E-B098-778725454343}">
      <dgm:prSet/>
      <dgm:spPr/>
      <dgm:t>
        <a:bodyPr/>
        <a:lstStyle/>
        <a:p>
          <a:endParaRPr lang="en-US"/>
        </a:p>
      </dgm:t>
    </dgm:pt>
    <dgm:pt modelId="{B3DA3215-3D95-468A-8F2D-A8C07A02B29F}">
      <dgm:prSet/>
      <dgm:spPr/>
      <dgm:t>
        <a:bodyPr/>
        <a:lstStyle/>
        <a:p>
          <a:r>
            <a:rPr lang="en-US" smtClean="0"/>
            <a:t>Try to come up with provably safe reduction rules</a:t>
          </a:r>
          <a:endParaRPr lang="en-US" dirty="0" smtClean="0"/>
        </a:p>
      </dgm:t>
    </dgm:pt>
    <dgm:pt modelId="{748A40D8-4F54-4762-B4EE-320A5877D0D3}" type="parTrans" cxnId="{7C1696DC-AD98-4400-9AC2-F32462CD345C}">
      <dgm:prSet/>
      <dgm:spPr/>
      <dgm:t>
        <a:bodyPr/>
        <a:lstStyle/>
        <a:p>
          <a:endParaRPr lang="en-US"/>
        </a:p>
      </dgm:t>
    </dgm:pt>
    <dgm:pt modelId="{916CF2A6-50C7-43E7-8216-3C9D7FCB6EFD}" type="sibTrans" cxnId="{7C1696DC-AD98-4400-9AC2-F32462CD345C}">
      <dgm:prSet/>
      <dgm:spPr/>
      <dgm:t>
        <a:bodyPr/>
        <a:lstStyle/>
        <a:p>
          <a:endParaRPr lang="en-US"/>
        </a:p>
      </dgm:t>
    </dgm:pt>
    <dgm:pt modelId="{6B026051-EC11-4E9B-9292-12954790F857}">
      <dgm:prSet/>
      <dgm:spPr/>
      <dgm:t>
        <a:bodyPr/>
        <a:lstStyle/>
        <a:p>
          <a:r>
            <a:rPr lang="en-US" smtClean="0"/>
            <a:t>Analyze what a large irreducible instance looks like</a:t>
          </a:r>
          <a:endParaRPr lang="en-US" dirty="0" smtClean="0"/>
        </a:p>
      </dgm:t>
    </dgm:pt>
    <dgm:pt modelId="{7C2642B5-CD74-4B88-8CD9-583B80BF4A00}" type="parTrans" cxnId="{723BBAFD-047B-4FF4-A594-5894417D144E}">
      <dgm:prSet/>
      <dgm:spPr/>
      <dgm:t>
        <a:bodyPr/>
        <a:lstStyle/>
        <a:p>
          <a:endParaRPr lang="en-US"/>
        </a:p>
      </dgm:t>
    </dgm:pt>
    <dgm:pt modelId="{78B59B53-D6C4-496D-837D-29A61F2E8AA2}" type="sibTrans" cxnId="{723BBAFD-047B-4FF4-A594-5894417D144E}">
      <dgm:prSet/>
      <dgm:spPr/>
      <dgm:t>
        <a:bodyPr/>
        <a:lstStyle/>
        <a:p>
          <a:endParaRPr lang="en-US"/>
        </a:p>
      </dgm:t>
    </dgm:pt>
    <dgm:pt modelId="{D86B24CB-3255-49F8-BFB3-75D0AD2BDC4B}">
      <dgm:prSet/>
      <dgm:spPr/>
      <dgm:t>
        <a:bodyPr/>
        <a:lstStyle/>
        <a:p>
          <a:r>
            <a:rPr lang="en-US" smtClean="0"/>
            <a:t>Structure first</a:t>
          </a:r>
          <a:endParaRPr lang="en-US" dirty="0" smtClean="0"/>
        </a:p>
      </dgm:t>
    </dgm:pt>
    <dgm:pt modelId="{65984170-EEA0-46F2-91BB-554273F6F852}" type="parTrans" cxnId="{08C41F4B-62CF-49DC-84CA-C80F14C2643C}">
      <dgm:prSet/>
      <dgm:spPr/>
      <dgm:t>
        <a:bodyPr/>
        <a:lstStyle/>
        <a:p>
          <a:endParaRPr lang="en-US"/>
        </a:p>
      </dgm:t>
    </dgm:pt>
    <dgm:pt modelId="{3B29099F-2235-4B81-841F-5C16A514FBB7}" type="sibTrans" cxnId="{08C41F4B-62CF-49DC-84CA-C80F14C2643C}">
      <dgm:prSet/>
      <dgm:spPr/>
      <dgm:t>
        <a:bodyPr/>
        <a:lstStyle/>
        <a:p>
          <a:endParaRPr lang="en-US"/>
        </a:p>
      </dgm:t>
    </dgm:pt>
    <dgm:pt modelId="{2E6D60F5-473B-469B-B0E9-DCDCA9A86DEB}">
      <dgm:prSet/>
      <dgm:spPr/>
      <dgm:t>
        <a:bodyPr/>
        <a:lstStyle/>
        <a:p>
          <a:r>
            <a:rPr lang="en-US" smtClean="0"/>
            <a:t>Investigate what a large instance looks like to which the answer is not obviously</a:t>
          </a:r>
          <a:r>
            <a:rPr lang="en-US" i="1" smtClean="0"/>
            <a:t> </a:t>
          </a:r>
          <a:r>
            <a:rPr lang="en-US" cap="small" smtClean="0"/>
            <a:t>yes</a:t>
          </a:r>
          <a:r>
            <a:rPr lang="en-US" smtClean="0"/>
            <a:t> or obviously </a:t>
          </a:r>
          <a:r>
            <a:rPr lang="en-US" cap="small" smtClean="0"/>
            <a:t>no</a:t>
          </a:r>
          <a:endParaRPr lang="en-US" cap="small" dirty="0" smtClean="0"/>
        </a:p>
      </dgm:t>
    </dgm:pt>
    <dgm:pt modelId="{9889D1F0-B22A-49AA-91C0-B16FD0D60758}" type="parTrans" cxnId="{1084F4A2-1AA3-43CA-BE2D-45EAC506B0F5}">
      <dgm:prSet/>
      <dgm:spPr/>
      <dgm:t>
        <a:bodyPr/>
        <a:lstStyle/>
        <a:p>
          <a:endParaRPr lang="en-US"/>
        </a:p>
      </dgm:t>
    </dgm:pt>
    <dgm:pt modelId="{246D49F7-717D-4A3F-ACE6-0CE8509951EE}" type="sibTrans" cxnId="{1084F4A2-1AA3-43CA-BE2D-45EAC506B0F5}">
      <dgm:prSet/>
      <dgm:spPr/>
      <dgm:t>
        <a:bodyPr/>
        <a:lstStyle/>
        <a:p>
          <a:endParaRPr lang="en-US"/>
        </a:p>
      </dgm:t>
    </dgm:pt>
    <dgm:pt modelId="{16CCAB66-86DF-4A04-9888-EDBD4547C795}">
      <dgm:prSet/>
      <dgm:spPr/>
      <dgm:t>
        <a:bodyPr/>
        <a:lstStyle/>
        <a:p>
          <a:r>
            <a:rPr lang="en-US" smtClean="0"/>
            <a:t>Develop reduction rules to attack the `large parts’</a:t>
          </a:r>
          <a:endParaRPr lang="en-US" dirty="0" smtClean="0"/>
        </a:p>
      </dgm:t>
    </dgm:pt>
    <dgm:pt modelId="{70265359-5074-4025-BA9E-34514B8BB68B}" type="parTrans" cxnId="{923D3699-9B37-404A-BF98-CC9B6683C007}">
      <dgm:prSet/>
      <dgm:spPr/>
      <dgm:t>
        <a:bodyPr/>
        <a:lstStyle/>
        <a:p>
          <a:endParaRPr lang="en-US"/>
        </a:p>
      </dgm:t>
    </dgm:pt>
    <dgm:pt modelId="{D603E59B-8E4D-4A8A-B8DC-5AD70DB1BA82}" type="sibTrans" cxnId="{923D3699-9B37-404A-BF98-CC9B6683C007}">
      <dgm:prSet/>
      <dgm:spPr/>
      <dgm:t>
        <a:bodyPr/>
        <a:lstStyle/>
        <a:p>
          <a:endParaRPr lang="en-US"/>
        </a:p>
      </dgm:t>
    </dgm:pt>
    <dgm:pt modelId="{EF7595B5-3081-4A09-A4EF-1752CBDC6D16}">
      <dgm:prSet/>
      <dgm:spPr/>
      <dgm:t>
        <a:bodyPr/>
        <a:lstStyle/>
        <a:p>
          <a:r>
            <a:rPr lang="en-US" dirty="0" smtClean="0"/>
            <a:t>Extremal structure of minimal obstructions</a:t>
          </a:r>
          <a:endParaRPr lang="en-US" dirty="0" smtClean="0"/>
        </a:p>
      </dgm:t>
    </dgm:pt>
    <dgm:pt modelId="{5C7E6EAE-E55C-438F-96B2-16A0CEAC6506}" type="parTrans" cxnId="{F7192DE6-DA72-47A8-9106-CFC631FB02E9}">
      <dgm:prSet/>
      <dgm:spPr/>
      <dgm:t>
        <a:bodyPr/>
        <a:lstStyle/>
        <a:p>
          <a:endParaRPr lang="en-US"/>
        </a:p>
      </dgm:t>
    </dgm:pt>
    <dgm:pt modelId="{7DA54C9A-81AD-4484-8DF8-BCA819D6EDB0}" type="sibTrans" cxnId="{F7192DE6-DA72-47A8-9106-CFC631FB02E9}">
      <dgm:prSet/>
      <dgm:spPr/>
      <dgm:t>
        <a:bodyPr/>
        <a:lstStyle/>
        <a:p>
          <a:endParaRPr lang="en-US"/>
        </a:p>
      </dgm:t>
    </dgm:pt>
    <dgm:pt modelId="{D10C34C9-F222-4401-8671-01D46FED0D36}">
      <dgm:prSet/>
      <dgm:spPr>
        <a:blipFill rotWithShape="0">
          <a:blip xmlns:r="http://schemas.openxmlformats.org/officeDocument/2006/relationships" r:embed="rId1"/>
          <a:stretch>
            <a:fillRect t="-8523" b="-1136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4F76D02-67D7-4554-9343-DE010C4AF918}" type="parTrans" cxnId="{B3C38BE7-2F30-4067-891E-E4216C263CB4}">
      <dgm:prSet/>
      <dgm:spPr/>
      <dgm:t>
        <a:bodyPr/>
        <a:lstStyle/>
        <a:p>
          <a:endParaRPr lang="en-US"/>
        </a:p>
      </dgm:t>
    </dgm:pt>
    <dgm:pt modelId="{2634F68D-B42D-4B64-BF20-1A234CADFDDD}" type="sibTrans" cxnId="{B3C38BE7-2F30-4067-891E-E4216C263CB4}">
      <dgm:prSet/>
      <dgm:spPr/>
      <dgm:t>
        <a:bodyPr/>
        <a:lstStyle/>
        <a:p>
          <a:endParaRPr lang="en-US"/>
        </a:p>
      </dgm:t>
    </dgm:pt>
    <dgm:pt modelId="{0F788771-3D7A-40F1-A433-D892982D23CB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6A73719-F1AD-40E4-9FB5-2131C6CA936B}" type="parTrans" cxnId="{1727A98F-570E-45A0-841B-D7658D77E294}">
      <dgm:prSet/>
      <dgm:spPr/>
      <dgm:t>
        <a:bodyPr/>
        <a:lstStyle/>
        <a:p>
          <a:endParaRPr lang="en-US"/>
        </a:p>
      </dgm:t>
    </dgm:pt>
    <dgm:pt modelId="{C3CE0C39-8A02-4AAF-A765-455C9A719A09}" type="sibTrans" cxnId="{1727A98F-570E-45A0-841B-D7658D77E294}">
      <dgm:prSet/>
      <dgm:spPr/>
      <dgm:t>
        <a:bodyPr/>
        <a:lstStyle/>
        <a:p>
          <a:endParaRPr lang="en-US"/>
        </a:p>
      </dgm:t>
    </dgm:pt>
    <dgm:pt modelId="{FB04A965-DA09-4F36-B795-A1757E28E2DB}" type="pres">
      <dgm:prSet presAssocID="{38A51300-F809-442E-ACF1-5E1C809C0CFA}" presName="linear" presStyleCnt="0">
        <dgm:presLayoutVars>
          <dgm:animLvl val="lvl"/>
          <dgm:resizeHandles val="exact"/>
        </dgm:presLayoutVars>
      </dgm:prSet>
      <dgm:spPr/>
    </dgm:pt>
    <dgm:pt modelId="{DE133649-9674-46E0-B966-BE6EE9F801B5}" type="pres">
      <dgm:prSet presAssocID="{D4CA9DA7-8C8A-4808-96E5-5C40B97847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F13C-E8E1-49A0-8727-E938D6158BA4}" type="pres">
      <dgm:prSet presAssocID="{D4CA9DA7-8C8A-4808-96E5-5C40B97847C4}" presName="childText" presStyleLbl="revTx" presStyleIdx="0" presStyleCnt="3">
        <dgm:presLayoutVars>
          <dgm:bulletEnabled val="1"/>
        </dgm:presLayoutVars>
      </dgm:prSet>
      <dgm:spPr/>
    </dgm:pt>
    <dgm:pt modelId="{767ED235-8996-4B88-B6C0-5A56719E92D5}" type="pres">
      <dgm:prSet presAssocID="{D86B24CB-3255-49F8-BFB3-75D0AD2BDC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93CFCF9-81D9-46CC-9936-3800300EA546}" type="pres">
      <dgm:prSet presAssocID="{D86B24CB-3255-49F8-BFB3-75D0AD2BDC4B}" presName="childText" presStyleLbl="revTx" presStyleIdx="1" presStyleCnt="3">
        <dgm:presLayoutVars>
          <dgm:bulletEnabled val="1"/>
        </dgm:presLayoutVars>
      </dgm:prSet>
      <dgm:spPr/>
    </dgm:pt>
    <dgm:pt modelId="{F0FBC0B2-FD60-41E9-8C10-75472ED5721E}" type="pres">
      <dgm:prSet presAssocID="{EF7595B5-3081-4A09-A4EF-1752CBDC6D1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B9D65B2-CEAC-4F6E-951A-7AE299B05E9D}" type="pres">
      <dgm:prSet presAssocID="{EF7595B5-3081-4A09-A4EF-1752CBDC6D1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75BF4-FDFF-4D01-B067-7D5989A0DFF4}" type="presOf" srcId="{EF7595B5-3081-4A09-A4EF-1752CBDC6D16}" destId="{F0FBC0B2-FD60-41E9-8C10-75472ED5721E}" srcOrd="0" destOrd="0" presId="urn:microsoft.com/office/officeart/2005/8/layout/vList2"/>
    <dgm:cxn modelId="{08C41F4B-62CF-49DC-84CA-C80F14C2643C}" srcId="{38A51300-F809-442E-ACF1-5E1C809C0CFA}" destId="{D86B24CB-3255-49F8-BFB3-75D0AD2BDC4B}" srcOrd="1" destOrd="0" parTransId="{65984170-EEA0-46F2-91BB-554273F6F852}" sibTransId="{3B29099F-2235-4B81-841F-5C16A514FBB7}"/>
    <dgm:cxn modelId="{7C1696DC-AD98-4400-9AC2-F32462CD345C}" srcId="{D4CA9DA7-8C8A-4808-96E5-5C40B97847C4}" destId="{B3DA3215-3D95-468A-8F2D-A8C07A02B29F}" srcOrd="0" destOrd="0" parTransId="{748A40D8-4F54-4762-B4EE-320A5877D0D3}" sibTransId="{916CF2A6-50C7-43E7-8216-3C9D7FCB6EFD}"/>
    <dgm:cxn modelId="{B9506552-ECF8-42F2-9D57-66FFFC5A162E}" type="presOf" srcId="{38A51300-F809-442E-ACF1-5E1C809C0CFA}" destId="{FB04A965-DA09-4F36-B795-A1757E28E2DB}" srcOrd="0" destOrd="0" presId="urn:microsoft.com/office/officeart/2005/8/layout/vList2"/>
    <dgm:cxn modelId="{6B41A5CD-5DB6-428F-9398-F2B7846F8F66}" type="presOf" srcId="{D10C34C9-F222-4401-8671-01D46FED0D36}" destId="{8B9D65B2-CEAC-4F6E-951A-7AE299B05E9D}" srcOrd="0" destOrd="0" presId="urn:microsoft.com/office/officeart/2005/8/layout/vList2"/>
    <dgm:cxn modelId="{10ADEDB8-37A8-4E2E-B098-778725454343}" srcId="{38A51300-F809-442E-ACF1-5E1C809C0CFA}" destId="{D4CA9DA7-8C8A-4808-96E5-5C40B97847C4}" srcOrd="0" destOrd="0" parTransId="{26C3DAEB-70FE-41BF-8500-7FE9552E41D1}" sibTransId="{D4712A3B-27AA-45DE-AC98-3D109960E3D8}"/>
    <dgm:cxn modelId="{63CD85D6-5B40-4B8A-9B01-2E53FE131469}" type="presOf" srcId="{2E6D60F5-473B-469B-B0E9-DCDCA9A86DEB}" destId="{893CFCF9-81D9-46CC-9936-3800300EA546}" srcOrd="0" destOrd="0" presId="urn:microsoft.com/office/officeart/2005/8/layout/vList2"/>
    <dgm:cxn modelId="{723BBAFD-047B-4FF4-A594-5894417D144E}" srcId="{D4CA9DA7-8C8A-4808-96E5-5C40B97847C4}" destId="{6B026051-EC11-4E9B-9292-12954790F857}" srcOrd="1" destOrd="0" parTransId="{7C2642B5-CD74-4B88-8CD9-583B80BF4A00}" sibTransId="{78B59B53-D6C4-496D-837D-29A61F2E8AA2}"/>
    <dgm:cxn modelId="{83959DBA-06BC-404D-81E0-006729754BA7}" type="presOf" srcId="{D86B24CB-3255-49F8-BFB3-75D0AD2BDC4B}" destId="{767ED235-8996-4B88-B6C0-5A56719E92D5}" srcOrd="0" destOrd="0" presId="urn:microsoft.com/office/officeart/2005/8/layout/vList2"/>
    <dgm:cxn modelId="{5A8FF2B6-D1C8-4664-97D3-600134C11B15}" type="presOf" srcId="{0F788771-3D7A-40F1-A433-D892982D23CB}" destId="{8B9D65B2-CEAC-4F6E-951A-7AE299B05E9D}" srcOrd="0" destOrd="1" presId="urn:microsoft.com/office/officeart/2005/8/layout/vList2"/>
    <dgm:cxn modelId="{923D3699-9B37-404A-BF98-CC9B6683C007}" srcId="{D86B24CB-3255-49F8-BFB3-75D0AD2BDC4B}" destId="{16CCAB66-86DF-4A04-9888-EDBD4547C795}" srcOrd="1" destOrd="0" parTransId="{70265359-5074-4025-BA9E-34514B8BB68B}" sibTransId="{D603E59B-8E4D-4A8A-B8DC-5AD70DB1BA82}"/>
    <dgm:cxn modelId="{F7192DE6-DA72-47A8-9106-CFC631FB02E9}" srcId="{38A51300-F809-442E-ACF1-5E1C809C0CFA}" destId="{EF7595B5-3081-4A09-A4EF-1752CBDC6D16}" srcOrd="2" destOrd="0" parTransId="{5C7E6EAE-E55C-438F-96B2-16A0CEAC6506}" sibTransId="{7DA54C9A-81AD-4484-8DF8-BCA819D6EDB0}"/>
    <dgm:cxn modelId="{F8EC6167-4E35-4479-841B-FAA1CF8B8582}" type="presOf" srcId="{6B026051-EC11-4E9B-9292-12954790F857}" destId="{7369F13C-E8E1-49A0-8727-E938D6158BA4}" srcOrd="0" destOrd="1" presId="urn:microsoft.com/office/officeart/2005/8/layout/vList2"/>
    <dgm:cxn modelId="{1084F4A2-1AA3-43CA-BE2D-45EAC506B0F5}" srcId="{D86B24CB-3255-49F8-BFB3-75D0AD2BDC4B}" destId="{2E6D60F5-473B-469B-B0E9-DCDCA9A86DEB}" srcOrd="0" destOrd="0" parTransId="{9889D1F0-B22A-49AA-91C0-B16FD0D60758}" sibTransId="{246D49F7-717D-4A3F-ACE6-0CE8509951EE}"/>
    <dgm:cxn modelId="{76C77EAD-73DE-4264-90EC-413A345D2A4D}" type="presOf" srcId="{B3DA3215-3D95-468A-8F2D-A8C07A02B29F}" destId="{7369F13C-E8E1-49A0-8727-E938D6158BA4}" srcOrd="0" destOrd="0" presId="urn:microsoft.com/office/officeart/2005/8/layout/vList2"/>
    <dgm:cxn modelId="{B3C38BE7-2F30-4067-891E-E4216C263CB4}" srcId="{EF7595B5-3081-4A09-A4EF-1752CBDC6D16}" destId="{D10C34C9-F222-4401-8671-01D46FED0D36}" srcOrd="0" destOrd="0" parTransId="{54F76D02-67D7-4554-9343-DE010C4AF918}" sibTransId="{2634F68D-B42D-4B64-BF20-1A234CADFDDD}"/>
    <dgm:cxn modelId="{1727A98F-570E-45A0-841B-D7658D77E294}" srcId="{EF7595B5-3081-4A09-A4EF-1752CBDC6D16}" destId="{0F788771-3D7A-40F1-A433-D892982D23CB}" srcOrd="1" destOrd="0" parTransId="{16A73719-F1AD-40E4-9FB5-2131C6CA936B}" sibTransId="{C3CE0C39-8A02-4AAF-A765-455C9A719A09}"/>
    <dgm:cxn modelId="{ACDBDAF1-FB11-46C1-871A-8FB30AE4EC89}" type="presOf" srcId="{16CCAB66-86DF-4A04-9888-EDBD4547C795}" destId="{893CFCF9-81D9-46CC-9936-3800300EA546}" srcOrd="0" destOrd="1" presId="urn:microsoft.com/office/officeart/2005/8/layout/vList2"/>
    <dgm:cxn modelId="{F8C89D77-4050-4C97-B041-C57CE9FDDA97}" type="presOf" srcId="{D4CA9DA7-8C8A-4808-96E5-5C40B97847C4}" destId="{DE133649-9674-46E0-B966-BE6EE9F801B5}" srcOrd="0" destOrd="0" presId="urn:microsoft.com/office/officeart/2005/8/layout/vList2"/>
    <dgm:cxn modelId="{F8A52635-A402-4664-B138-B0783B403487}" type="presParOf" srcId="{FB04A965-DA09-4F36-B795-A1757E28E2DB}" destId="{DE133649-9674-46E0-B966-BE6EE9F801B5}" srcOrd="0" destOrd="0" presId="urn:microsoft.com/office/officeart/2005/8/layout/vList2"/>
    <dgm:cxn modelId="{3B54B5DE-7E85-49D9-86C1-E1CD96BBFDCD}" type="presParOf" srcId="{FB04A965-DA09-4F36-B795-A1757E28E2DB}" destId="{7369F13C-E8E1-49A0-8727-E938D6158BA4}" srcOrd="1" destOrd="0" presId="urn:microsoft.com/office/officeart/2005/8/layout/vList2"/>
    <dgm:cxn modelId="{B7519146-6C5D-4BCA-A4FD-CEE2C9420ED0}" type="presParOf" srcId="{FB04A965-DA09-4F36-B795-A1757E28E2DB}" destId="{767ED235-8996-4B88-B6C0-5A56719E92D5}" srcOrd="2" destOrd="0" presId="urn:microsoft.com/office/officeart/2005/8/layout/vList2"/>
    <dgm:cxn modelId="{8809A7FC-E7B6-4755-9509-8A13EB0AFDB4}" type="presParOf" srcId="{FB04A965-DA09-4F36-B795-A1757E28E2DB}" destId="{893CFCF9-81D9-46CC-9936-3800300EA546}" srcOrd="3" destOrd="0" presId="urn:microsoft.com/office/officeart/2005/8/layout/vList2"/>
    <dgm:cxn modelId="{C34EF492-35AF-477A-A6C9-EF37D875A06B}" type="presParOf" srcId="{FB04A965-DA09-4F36-B795-A1757E28E2DB}" destId="{F0FBC0B2-FD60-41E9-8C10-75472ED5721E}" srcOrd="4" destOrd="0" presId="urn:microsoft.com/office/officeart/2005/8/layout/vList2"/>
    <dgm:cxn modelId="{2BBCDD9E-0FAC-47A4-A2DE-75B44A90B095}" type="presParOf" srcId="{FB04A965-DA09-4F36-B795-A1757E28E2DB}" destId="{8B9D65B2-CEAC-4F6E-951A-7AE299B05E9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63F5ED-A958-4996-B28B-0F4C79F16EF3}" type="doc">
      <dgm:prSet loTypeId="urn:microsoft.com/office/officeart/2005/8/layout/p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393EF2-3871-4655-93BE-B392CEA79F85}">
      <dgm:prSet phldrT="[Text]"/>
      <dgm:spPr/>
      <dgm:t>
        <a:bodyPr/>
        <a:lstStyle/>
        <a:p>
          <a:r>
            <a:rPr lang="en-US" cap="small" baseline="0" dirty="0" smtClean="0"/>
            <a:t>Edge Clique Cover</a:t>
          </a:r>
          <a:endParaRPr lang="en-US" cap="small" baseline="0" dirty="0"/>
        </a:p>
      </dgm:t>
    </dgm:pt>
    <dgm:pt modelId="{7BFA2888-08E0-4806-9D89-1E1B7602ACE0}" type="parTrans" cxnId="{C7EB1FA9-3D17-4000-91FA-AB6A3DB453EF}">
      <dgm:prSet/>
      <dgm:spPr/>
      <dgm:t>
        <a:bodyPr/>
        <a:lstStyle/>
        <a:p>
          <a:endParaRPr lang="en-US"/>
        </a:p>
      </dgm:t>
    </dgm:pt>
    <dgm:pt modelId="{09DB9413-669E-4B21-BD7A-D6B16BBB50CD}" type="sibTrans" cxnId="{C7EB1FA9-3D17-4000-91FA-AB6A3DB453E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D4CA31A-30E0-41FF-B269-0E6ADABDD2AD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𝑑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Hitting Set</a:t>
              </a:r>
              <a:endParaRPr lang="en-US" cap="small" baseline="0" dirty="0"/>
            </a:p>
          </dgm:t>
        </dgm:pt>
      </mc:Choice>
      <mc:Fallback xmlns="">
        <dgm:pt modelId="{1D4CA31A-30E0-41FF-B269-0E6ADABDD2AD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 panose="02040503050406030204" pitchFamily="18" charset="0"/>
                </a:rPr>
                <a:t>𝑑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Hitting Set</a:t>
              </a:r>
              <a:endParaRPr lang="en-US" cap="small" baseline="0" dirty="0"/>
            </a:p>
          </dgm:t>
        </dgm:pt>
      </mc:Fallback>
    </mc:AlternateContent>
    <dgm:pt modelId="{97A28605-82B0-4BED-94DA-8CA3FB498035}" type="parTrans" cxnId="{A6827EBA-97AF-4D19-A0CE-5DE14D57340D}">
      <dgm:prSet/>
      <dgm:spPr/>
      <dgm:t>
        <a:bodyPr/>
        <a:lstStyle/>
        <a:p>
          <a:endParaRPr lang="en-US"/>
        </a:p>
      </dgm:t>
    </dgm:pt>
    <dgm:pt modelId="{388E4E2D-3175-4D21-9730-E3931839C4BA}" type="sibTrans" cxnId="{A6827EBA-97AF-4D19-A0CE-5DE14D57340D}">
      <dgm:prSet/>
      <dgm:spPr/>
      <dgm:t>
        <a:bodyPr/>
        <a:lstStyle/>
        <a:p>
          <a:endParaRPr lang="en-US"/>
        </a:p>
      </dgm:t>
    </dgm:pt>
    <dgm:pt modelId="{C17E9897-D065-40DA-BFA3-76466632D336}">
      <dgm:prSet phldrT="[Text]"/>
      <dgm:spPr/>
      <dgm:t>
        <a:bodyPr/>
        <a:lstStyle/>
        <a:p>
          <a:r>
            <a:rPr lang="en-US" cap="small" baseline="0" dirty="0" smtClean="0"/>
            <a:t>Vertex Cover</a:t>
          </a:r>
          <a:endParaRPr lang="en-US" cap="small" baseline="0" dirty="0"/>
        </a:p>
      </dgm:t>
    </dgm:pt>
    <dgm:pt modelId="{80525FAF-22EC-4C3D-8123-E4DF4E44B7C7}" type="parTrans" cxnId="{2EF276FA-7EA8-4434-9204-80BE48E26D6D}">
      <dgm:prSet/>
      <dgm:spPr/>
      <dgm:t>
        <a:bodyPr/>
        <a:lstStyle/>
        <a:p>
          <a:endParaRPr lang="en-US"/>
        </a:p>
      </dgm:t>
    </dgm:pt>
    <dgm:pt modelId="{5EAAA0B5-2EAD-42B2-A5D8-1579D5ACC4D7}" type="sibTrans" cxnId="{2EF276FA-7EA8-4434-9204-80BE48E26D6D}">
      <dgm:prSet/>
      <dgm:spPr/>
      <dgm:t>
        <a:bodyPr/>
        <a:lstStyle/>
        <a:p>
          <a:endParaRPr lang="en-US"/>
        </a:p>
      </dgm:t>
    </dgm:pt>
    <dgm:pt modelId="{A61C5597-1D32-43F8-B2E7-0FAB3A339F27}" type="pres">
      <dgm:prSet presAssocID="{4E63F5ED-A958-4996-B28B-0F4C79F16E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686514-D92B-4E12-8576-91AFCC8F6BDD}" type="pres">
      <dgm:prSet presAssocID="{76393EF2-3871-4655-93BE-B392CEA79F85}" presName="compNode" presStyleCnt="0"/>
      <dgm:spPr/>
    </dgm:pt>
    <dgm:pt modelId="{48A9EE2D-81FB-424F-AAB4-2D40AC4AD333}" type="pres">
      <dgm:prSet presAssocID="{76393EF2-3871-4655-93BE-B392CEA79F85}" presName="pictRect" presStyleLbl="node1" presStyleIdx="0" presStyleCnt="3"/>
      <dgm:spPr/>
    </dgm:pt>
    <dgm:pt modelId="{A84F7659-02CB-45A4-9AB7-8454432C0742}" type="pres">
      <dgm:prSet presAssocID="{76393EF2-3871-4655-93BE-B392CEA79F85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2B4D9-66A7-436B-AA33-1D57DC699D89}" type="pres">
      <dgm:prSet presAssocID="{09DB9413-669E-4B21-BD7A-D6B16BBB50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C4577E-759A-4279-A453-DE5FFD96D5D2}" type="pres">
      <dgm:prSet presAssocID="{C17E9897-D065-40DA-BFA3-76466632D336}" presName="compNode" presStyleCnt="0"/>
      <dgm:spPr/>
    </dgm:pt>
    <dgm:pt modelId="{C97754C8-0854-49A0-AA66-A4EFCD01E7EC}" type="pres">
      <dgm:prSet presAssocID="{C17E9897-D065-40DA-BFA3-76466632D336}" presName="pictRect" presStyleLbl="node1" presStyleIdx="1" presStyleCnt="3"/>
      <dgm:spPr/>
    </dgm:pt>
    <dgm:pt modelId="{44D1AA6E-E06A-4A5F-B8E4-4B57D54EF15E}" type="pres">
      <dgm:prSet presAssocID="{C17E9897-D065-40DA-BFA3-76466632D336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33EAE-3FAA-4400-A94E-842CFCF9E275}" type="pres">
      <dgm:prSet presAssocID="{5EAAA0B5-2EAD-42B2-A5D8-1579D5ACC4D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39F5ED-28E0-4D8E-AB09-64320C4A33DA}" type="pres">
      <dgm:prSet presAssocID="{1D4CA31A-30E0-41FF-B269-0E6ADABDD2AD}" presName="compNode" presStyleCnt="0"/>
      <dgm:spPr/>
    </dgm:pt>
    <dgm:pt modelId="{C7ED2826-6386-43C4-B5AE-34B06FD7FE09}" type="pres">
      <dgm:prSet presAssocID="{1D4CA31A-30E0-41FF-B269-0E6ADABDD2AD}" presName="pictRect" presStyleLbl="node1" presStyleIdx="2" presStyleCnt="3"/>
      <dgm:spPr/>
    </dgm:pt>
    <dgm:pt modelId="{110F597C-0B27-4BB7-B7E8-9149A2B5EBCF}" type="pres">
      <dgm:prSet presAssocID="{1D4CA31A-30E0-41FF-B269-0E6ADABDD2AD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C6CD29-200D-4B09-B1F0-287F56EAAB5A}" type="presOf" srcId="{76393EF2-3871-4655-93BE-B392CEA79F85}" destId="{A84F7659-02CB-45A4-9AB7-8454432C0742}" srcOrd="0" destOrd="0" presId="urn:microsoft.com/office/officeart/2005/8/layout/pList1"/>
    <dgm:cxn modelId="{2EF276FA-7EA8-4434-9204-80BE48E26D6D}" srcId="{4E63F5ED-A958-4996-B28B-0F4C79F16EF3}" destId="{C17E9897-D065-40DA-BFA3-76466632D336}" srcOrd="1" destOrd="0" parTransId="{80525FAF-22EC-4C3D-8123-E4DF4E44B7C7}" sibTransId="{5EAAA0B5-2EAD-42B2-A5D8-1579D5ACC4D7}"/>
    <dgm:cxn modelId="{C7EB1FA9-3D17-4000-91FA-AB6A3DB453EF}" srcId="{4E63F5ED-A958-4996-B28B-0F4C79F16EF3}" destId="{76393EF2-3871-4655-93BE-B392CEA79F85}" srcOrd="0" destOrd="0" parTransId="{7BFA2888-08E0-4806-9D89-1E1B7602ACE0}" sibTransId="{09DB9413-669E-4B21-BD7A-D6B16BBB50CD}"/>
    <dgm:cxn modelId="{A05FA962-2DCD-4893-BDFA-F649F0C3B6F8}" type="presOf" srcId="{C17E9897-D065-40DA-BFA3-76466632D336}" destId="{44D1AA6E-E06A-4A5F-B8E4-4B57D54EF15E}" srcOrd="0" destOrd="0" presId="urn:microsoft.com/office/officeart/2005/8/layout/pList1"/>
    <dgm:cxn modelId="{3FE49C66-BF5A-4C1E-80E6-A2087E9536E4}" type="presOf" srcId="{4E63F5ED-A958-4996-B28B-0F4C79F16EF3}" destId="{A61C5597-1D32-43F8-B2E7-0FAB3A339F27}" srcOrd="0" destOrd="0" presId="urn:microsoft.com/office/officeart/2005/8/layout/pList1"/>
    <dgm:cxn modelId="{966455B5-48A2-4177-AE19-3CA36E98A942}" type="presOf" srcId="{1D4CA31A-30E0-41FF-B269-0E6ADABDD2AD}" destId="{110F597C-0B27-4BB7-B7E8-9149A2B5EBCF}" srcOrd="0" destOrd="0" presId="urn:microsoft.com/office/officeart/2005/8/layout/pList1"/>
    <dgm:cxn modelId="{A6827EBA-97AF-4D19-A0CE-5DE14D57340D}" srcId="{4E63F5ED-A958-4996-B28B-0F4C79F16EF3}" destId="{1D4CA31A-30E0-41FF-B269-0E6ADABDD2AD}" srcOrd="2" destOrd="0" parTransId="{97A28605-82B0-4BED-94DA-8CA3FB498035}" sibTransId="{388E4E2D-3175-4D21-9730-E3931839C4BA}"/>
    <dgm:cxn modelId="{56778C87-C78F-4BA3-B090-68C16DDF5C27}" type="presOf" srcId="{5EAAA0B5-2EAD-42B2-A5D8-1579D5ACC4D7}" destId="{90833EAE-3FAA-4400-A94E-842CFCF9E275}" srcOrd="0" destOrd="0" presId="urn:microsoft.com/office/officeart/2005/8/layout/pList1"/>
    <dgm:cxn modelId="{7CCCF236-C485-4279-83F3-A9BB1B4C7C81}" type="presOf" srcId="{09DB9413-669E-4B21-BD7A-D6B16BBB50CD}" destId="{37A2B4D9-66A7-436B-AA33-1D57DC699D89}" srcOrd="0" destOrd="0" presId="urn:microsoft.com/office/officeart/2005/8/layout/pList1"/>
    <dgm:cxn modelId="{7B0F82FE-EA51-42AE-97E5-EEF16C55FCB3}" type="presParOf" srcId="{A61C5597-1D32-43F8-B2E7-0FAB3A339F27}" destId="{78686514-D92B-4E12-8576-91AFCC8F6BDD}" srcOrd="0" destOrd="0" presId="urn:microsoft.com/office/officeart/2005/8/layout/pList1"/>
    <dgm:cxn modelId="{7790F8F2-3413-4C49-90FB-9916E0096A52}" type="presParOf" srcId="{78686514-D92B-4E12-8576-91AFCC8F6BDD}" destId="{48A9EE2D-81FB-424F-AAB4-2D40AC4AD333}" srcOrd="0" destOrd="0" presId="urn:microsoft.com/office/officeart/2005/8/layout/pList1"/>
    <dgm:cxn modelId="{A7D1F815-0897-4920-8D1E-5CF767117519}" type="presParOf" srcId="{78686514-D92B-4E12-8576-91AFCC8F6BDD}" destId="{A84F7659-02CB-45A4-9AB7-8454432C0742}" srcOrd="1" destOrd="0" presId="urn:microsoft.com/office/officeart/2005/8/layout/pList1"/>
    <dgm:cxn modelId="{523B22AC-29F0-4B4D-B763-48AFD5E98EA2}" type="presParOf" srcId="{A61C5597-1D32-43F8-B2E7-0FAB3A339F27}" destId="{37A2B4D9-66A7-436B-AA33-1D57DC699D89}" srcOrd="1" destOrd="0" presId="urn:microsoft.com/office/officeart/2005/8/layout/pList1"/>
    <dgm:cxn modelId="{04E84A0A-ACC0-4C20-BC12-6CA8547DD245}" type="presParOf" srcId="{A61C5597-1D32-43F8-B2E7-0FAB3A339F27}" destId="{68C4577E-759A-4279-A453-DE5FFD96D5D2}" srcOrd="2" destOrd="0" presId="urn:microsoft.com/office/officeart/2005/8/layout/pList1"/>
    <dgm:cxn modelId="{CCD16C4E-EFC5-4CC9-B76F-FD4D4B87C454}" type="presParOf" srcId="{68C4577E-759A-4279-A453-DE5FFD96D5D2}" destId="{C97754C8-0854-49A0-AA66-A4EFCD01E7EC}" srcOrd="0" destOrd="0" presId="urn:microsoft.com/office/officeart/2005/8/layout/pList1"/>
    <dgm:cxn modelId="{0483C910-230D-4AEC-BED2-B4F112E1698A}" type="presParOf" srcId="{68C4577E-759A-4279-A453-DE5FFD96D5D2}" destId="{44D1AA6E-E06A-4A5F-B8E4-4B57D54EF15E}" srcOrd="1" destOrd="0" presId="urn:microsoft.com/office/officeart/2005/8/layout/pList1"/>
    <dgm:cxn modelId="{4220FBA3-C6DE-41E5-BD0B-1C19B7FF57E2}" type="presParOf" srcId="{A61C5597-1D32-43F8-B2E7-0FAB3A339F27}" destId="{90833EAE-3FAA-4400-A94E-842CFCF9E275}" srcOrd="3" destOrd="0" presId="urn:microsoft.com/office/officeart/2005/8/layout/pList1"/>
    <dgm:cxn modelId="{E1D3D5B0-0AEB-42C1-874B-D1B7771AD208}" type="presParOf" srcId="{A61C5597-1D32-43F8-B2E7-0FAB3A339F27}" destId="{9639F5ED-28E0-4D8E-AB09-64320C4A33DA}" srcOrd="4" destOrd="0" presId="urn:microsoft.com/office/officeart/2005/8/layout/pList1"/>
    <dgm:cxn modelId="{A6F59DBA-BE20-42C0-BA9C-4B01FCE74AA1}" type="presParOf" srcId="{9639F5ED-28E0-4D8E-AB09-64320C4A33DA}" destId="{C7ED2826-6386-43C4-B5AE-34B06FD7FE09}" srcOrd="0" destOrd="0" presId="urn:microsoft.com/office/officeart/2005/8/layout/pList1"/>
    <dgm:cxn modelId="{969DE83E-B4D7-4E59-B001-1347CA72AFC9}" type="presParOf" srcId="{9639F5ED-28E0-4D8E-AB09-64320C4A33DA}" destId="{110F597C-0B27-4BB7-B7E8-9149A2B5EBC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63F5ED-A958-4996-B28B-0F4C79F16EF3}" type="doc">
      <dgm:prSet loTypeId="urn:microsoft.com/office/officeart/2005/8/layout/p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393EF2-3871-4655-93BE-B392CEA79F85}">
      <dgm:prSet phldrT="[Text]"/>
      <dgm:spPr/>
      <dgm:t>
        <a:bodyPr/>
        <a:lstStyle/>
        <a:p>
          <a:r>
            <a:rPr lang="en-US" cap="small" baseline="0" dirty="0" smtClean="0"/>
            <a:t>Edge Clique Cover</a:t>
          </a:r>
          <a:endParaRPr lang="en-US" cap="small" baseline="0" dirty="0"/>
        </a:p>
      </dgm:t>
    </dgm:pt>
    <dgm:pt modelId="{7BFA2888-08E0-4806-9D89-1E1B7602ACE0}" type="parTrans" cxnId="{C7EB1FA9-3D17-4000-91FA-AB6A3DB453EF}">
      <dgm:prSet/>
      <dgm:spPr/>
      <dgm:t>
        <a:bodyPr/>
        <a:lstStyle/>
        <a:p>
          <a:endParaRPr lang="en-US"/>
        </a:p>
      </dgm:t>
    </dgm:pt>
    <dgm:pt modelId="{09DB9413-669E-4B21-BD7A-D6B16BBB50CD}" type="sibTrans" cxnId="{C7EB1FA9-3D17-4000-91FA-AB6A3DB453EF}">
      <dgm:prSet/>
      <dgm:spPr/>
      <dgm:t>
        <a:bodyPr/>
        <a:lstStyle/>
        <a:p>
          <a:endParaRPr lang="en-US"/>
        </a:p>
      </dgm:t>
    </dgm:pt>
    <dgm:pt modelId="{1D4CA31A-30E0-41FF-B269-0E6ADABDD2A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7A28605-82B0-4BED-94DA-8CA3FB498035}" type="parTrans" cxnId="{A6827EBA-97AF-4D19-A0CE-5DE14D57340D}">
      <dgm:prSet/>
      <dgm:spPr/>
      <dgm:t>
        <a:bodyPr/>
        <a:lstStyle/>
        <a:p>
          <a:endParaRPr lang="en-US"/>
        </a:p>
      </dgm:t>
    </dgm:pt>
    <dgm:pt modelId="{388E4E2D-3175-4D21-9730-E3931839C4BA}" type="sibTrans" cxnId="{A6827EBA-97AF-4D19-A0CE-5DE14D57340D}">
      <dgm:prSet/>
      <dgm:spPr/>
      <dgm:t>
        <a:bodyPr/>
        <a:lstStyle/>
        <a:p>
          <a:endParaRPr lang="en-US"/>
        </a:p>
      </dgm:t>
    </dgm:pt>
    <dgm:pt modelId="{C17E9897-D065-40DA-BFA3-76466632D336}">
      <dgm:prSet phldrT="[Text]"/>
      <dgm:spPr/>
      <dgm:t>
        <a:bodyPr/>
        <a:lstStyle/>
        <a:p>
          <a:r>
            <a:rPr lang="en-US" cap="small" baseline="0" dirty="0" smtClean="0"/>
            <a:t>Vertex Cover</a:t>
          </a:r>
          <a:endParaRPr lang="en-US" cap="small" baseline="0" dirty="0"/>
        </a:p>
      </dgm:t>
    </dgm:pt>
    <dgm:pt modelId="{80525FAF-22EC-4C3D-8123-E4DF4E44B7C7}" type="parTrans" cxnId="{2EF276FA-7EA8-4434-9204-80BE48E26D6D}">
      <dgm:prSet/>
      <dgm:spPr/>
      <dgm:t>
        <a:bodyPr/>
        <a:lstStyle/>
        <a:p>
          <a:endParaRPr lang="en-US"/>
        </a:p>
      </dgm:t>
    </dgm:pt>
    <dgm:pt modelId="{5EAAA0B5-2EAD-42B2-A5D8-1579D5ACC4D7}" type="sibTrans" cxnId="{2EF276FA-7EA8-4434-9204-80BE48E26D6D}">
      <dgm:prSet/>
      <dgm:spPr/>
      <dgm:t>
        <a:bodyPr/>
        <a:lstStyle/>
        <a:p>
          <a:endParaRPr lang="en-US"/>
        </a:p>
      </dgm:t>
    </dgm:pt>
    <dgm:pt modelId="{A61C5597-1D32-43F8-B2E7-0FAB3A339F27}" type="pres">
      <dgm:prSet presAssocID="{4E63F5ED-A958-4996-B28B-0F4C79F16EF3}" presName="Name0" presStyleCnt="0">
        <dgm:presLayoutVars>
          <dgm:dir/>
          <dgm:resizeHandles val="exact"/>
        </dgm:presLayoutVars>
      </dgm:prSet>
      <dgm:spPr/>
    </dgm:pt>
    <dgm:pt modelId="{78686514-D92B-4E12-8576-91AFCC8F6BDD}" type="pres">
      <dgm:prSet presAssocID="{76393EF2-3871-4655-93BE-B392CEA79F85}" presName="compNode" presStyleCnt="0"/>
      <dgm:spPr/>
    </dgm:pt>
    <dgm:pt modelId="{48A9EE2D-81FB-424F-AAB4-2D40AC4AD333}" type="pres">
      <dgm:prSet presAssocID="{76393EF2-3871-4655-93BE-B392CEA79F85}" presName="pictRect" presStyleLbl="node1" presStyleIdx="0" presStyleCnt="3"/>
      <dgm:spPr/>
    </dgm:pt>
    <dgm:pt modelId="{A84F7659-02CB-45A4-9AB7-8454432C0742}" type="pres">
      <dgm:prSet presAssocID="{76393EF2-3871-4655-93BE-B392CEA79F85}" presName="textRect" presStyleLbl="revTx" presStyleIdx="0" presStyleCnt="3">
        <dgm:presLayoutVars>
          <dgm:bulletEnabled val="1"/>
        </dgm:presLayoutVars>
      </dgm:prSet>
      <dgm:spPr/>
    </dgm:pt>
    <dgm:pt modelId="{37A2B4D9-66A7-436B-AA33-1D57DC699D89}" type="pres">
      <dgm:prSet presAssocID="{09DB9413-669E-4B21-BD7A-D6B16BBB50CD}" presName="sibTrans" presStyleLbl="sibTrans2D1" presStyleIdx="0" presStyleCnt="0"/>
      <dgm:spPr/>
    </dgm:pt>
    <dgm:pt modelId="{68C4577E-759A-4279-A453-DE5FFD96D5D2}" type="pres">
      <dgm:prSet presAssocID="{C17E9897-D065-40DA-BFA3-76466632D336}" presName="compNode" presStyleCnt="0"/>
      <dgm:spPr/>
    </dgm:pt>
    <dgm:pt modelId="{C97754C8-0854-49A0-AA66-A4EFCD01E7EC}" type="pres">
      <dgm:prSet presAssocID="{C17E9897-D065-40DA-BFA3-76466632D336}" presName="pictRect" presStyleLbl="node1" presStyleIdx="1" presStyleCnt="3"/>
      <dgm:spPr/>
    </dgm:pt>
    <dgm:pt modelId="{44D1AA6E-E06A-4A5F-B8E4-4B57D54EF15E}" type="pres">
      <dgm:prSet presAssocID="{C17E9897-D065-40DA-BFA3-76466632D336}" presName="textRect" presStyleLbl="revTx" presStyleIdx="1" presStyleCnt="3">
        <dgm:presLayoutVars>
          <dgm:bulletEnabled val="1"/>
        </dgm:presLayoutVars>
      </dgm:prSet>
      <dgm:spPr/>
    </dgm:pt>
    <dgm:pt modelId="{90833EAE-3FAA-4400-A94E-842CFCF9E275}" type="pres">
      <dgm:prSet presAssocID="{5EAAA0B5-2EAD-42B2-A5D8-1579D5ACC4D7}" presName="sibTrans" presStyleLbl="sibTrans2D1" presStyleIdx="0" presStyleCnt="0"/>
      <dgm:spPr/>
    </dgm:pt>
    <dgm:pt modelId="{9639F5ED-28E0-4D8E-AB09-64320C4A33DA}" type="pres">
      <dgm:prSet presAssocID="{1D4CA31A-30E0-41FF-B269-0E6ADABDD2AD}" presName="compNode" presStyleCnt="0"/>
      <dgm:spPr/>
    </dgm:pt>
    <dgm:pt modelId="{C7ED2826-6386-43C4-B5AE-34B06FD7FE09}" type="pres">
      <dgm:prSet presAssocID="{1D4CA31A-30E0-41FF-B269-0E6ADABDD2AD}" presName="pictRect" presStyleLbl="node1" presStyleIdx="2" presStyleCnt="3"/>
      <dgm:spPr/>
    </dgm:pt>
    <dgm:pt modelId="{110F597C-0B27-4BB7-B7E8-9149A2B5EBCF}" type="pres">
      <dgm:prSet presAssocID="{1D4CA31A-30E0-41FF-B269-0E6ADABDD2AD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A6827EBA-97AF-4D19-A0CE-5DE14D57340D}" srcId="{4E63F5ED-A958-4996-B28B-0F4C79F16EF3}" destId="{1D4CA31A-30E0-41FF-B269-0E6ADABDD2AD}" srcOrd="2" destOrd="0" parTransId="{97A28605-82B0-4BED-94DA-8CA3FB498035}" sibTransId="{388E4E2D-3175-4D21-9730-E3931839C4BA}"/>
    <dgm:cxn modelId="{966455B5-48A2-4177-AE19-3CA36E98A942}" type="presOf" srcId="{1D4CA31A-30E0-41FF-B269-0E6ADABDD2AD}" destId="{110F597C-0B27-4BB7-B7E8-9149A2B5EBCF}" srcOrd="0" destOrd="0" presId="urn:microsoft.com/office/officeart/2005/8/layout/pList1"/>
    <dgm:cxn modelId="{C7EB1FA9-3D17-4000-91FA-AB6A3DB453EF}" srcId="{4E63F5ED-A958-4996-B28B-0F4C79F16EF3}" destId="{76393EF2-3871-4655-93BE-B392CEA79F85}" srcOrd="0" destOrd="0" parTransId="{7BFA2888-08E0-4806-9D89-1E1B7602ACE0}" sibTransId="{09DB9413-669E-4B21-BD7A-D6B16BBB50CD}"/>
    <dgm:cxn modelId="{56778C87-C78F-4BA3-B090-68C16DDF5C27}" type="presOf" srcId="{5EAAA0B5-2EAD-42B2-A5D8-1579D5ACC4D7}" destId="{90833EAE-3FAA-4400-A94E-842CFCF9E275}" srcOrd="0" destOrd="0" presId="urn:microsoft.com/office/officeart/2005/8/layout/pList1"/>
    <dgm:cxn modelId="{A05FA962-2DCD-4893-BDFA-F649F0C3B6F8}" type="presOf" srcId="{C17E9897-D065-40DA-BFA3-76466632D336}" destId="{44D1AA6E-E06A-4A5F-B8E4-4B57D54EF15E}" srcOrd="0" destOrd="0" presId="urn:microsoft.com/office/officeart/2005/8/layout/pList1"/>
    <dgm:cxn modelId="{7CCCF236-C485-4279-83F3-A9BB1B4C7C81}" type="presOf" srcId="{09DB9413-669E-4B21-BD7A-D6B16BBB50CD}" destId="{37A2B4D9-66A7-436B-AA33-1D57DC699D89}" srcOrd="0" destOrd="0" presId="urn:microsoft.com/office/officeart/2005/8/layout/pList1"/>
    <dgm:cxn modelId="{2EF276FA-7EA8-4434-9204-80BE48E26D6D}" srcId="{4E63F5ED-A958-4996-B28B-0F4C79F16EF3}" destId="{C17E9897-D065-40DA-BFA3-76466632D336}" srcOrd="1" destOrd="0" parTransId="{80525FAF-22EC-4C3D-8123-E4DF4E44B7C7}" sibTransId="{5EAAA0B5-2EAD-42B2-A5D8-1579D5ACC4D7}"/>
    <dgm:cxn modelId="{3FE49C66-BF5A-4C1E-80E6-A2087E9536E4}" type="presOf" srcId="{4E63F5ED-A958-4996-B28B-0F4C79F16EF3}" destId="{A61C5597-1D32-43F8-B2E7-0FAB3A339F27}" srcOrd="0" destOrd="0" presId="urn:microsoft.com/office/officeart/2005/8/layout/pList1"/>
    <dgm:cxn modelId="{7AC6CD29-200D-4B09-B1F0-287F56EAAB5A}" type="presOf" srcId="{76393EF2-3871-4655-93BE-B392CEA79F85}" destId="{A84F7659-02CB-45A4-9AB7-8454432C0742}" srcOrd="0" destOrd="0" presId="urn:microsoft.com/office/officeart/2005/8/layout/pList1"/>
    <dgm:cxn modelId="{7B0F82FE-EA51-42AE-97E5-EEF16C55FCB3}" type="presParOf" srcId="{A61C5597-1D32-43F8-B2E7-0FAB3A339F27}" destId="{78686514-D92B-4E12-8576-91AFCC8F6BDD}" srcOrd="0" destOrd="0" presId="urn:microsoft.com/office/officeart/2005/8/layout/pList1"/>
    <dgm:cxn modelId="{7790F8F2-3413-4C49-90FB-9916E0096A52}" type="presParOf" srcId="{78686514-D92B-4E12-8576-91AFCC8F6BDD}" destId="{48A9EE2D-81FB-424F-AAB4-2D40AC4AD333}" srcOrd="0" destOrd="0" presId="urn:microsoft.com/office/officeart/2005/8/layout/pList1"/>
    <dgm:cxn modelId="{A7D1F815-0897-4920-8D1E-5CF767117519}" type="presParOf" srcId="{78686514-D92B-4E12-8576-91AFCC8F6BDD}" destId="{A84F7659-02CB-45A4-9AB7-8454432C0742}" srcOrd="1" destOrd="0" presId="urn:microsoft.com/office/officeart/2005/8/layout/pList1"/>
    <dgm:cxn modelId="{523B22AC-29F0-4B4D-B763-48AFD5E98EA2}" type="presParOf" srcId="{A61C5597-1D32-43F8-B2E7-0FAB3A339F27}" destId="{37A2B4D9-66A7-436B-AA33-1D57DC699D89}" srcOrd="1" destOrd="0" presId="urn:microsoft.com/office/officeart/2005/8/layout/pList1"/>
    <dgm:cxn modelId="{04E84A0A-ACC0-4C20-BC12-6CA8547DD245}" type="presParOf" srcId="{A61C5597-1D32-43F8-B2E7-0FAB3A339F27}" destId="{68C4577E-759A-4279-A453-DE5FFD96D5D2}" srcOrd="2" destOrd="0" presId="urn:microsoft.com/office/officeart/2005/8/layout/pList1"/>
    <dgm:cxn modelId="{CCD16C4E-EFC5-4CC9-B76F-FD4D4B87C454}" type="presParOf" srcId="{68C4577E-759A-4279-A453-DE5FFD96D5D2}" destId="{C97754C8-0854-49A0-AA66-A4EFCD01E7EC}" srcOrd="0" destOrd="0" presId="urn:microsoft.com/office/officeart/2005/8/layout/pList1"/>
    <dgm:cxn modelId="{0483C910-230D-4AEC-BED2-B4F112E1698A}" type="presParOf" srcId="{68C4577E-759A-4279-A453-DE5FFD96D5D2}" destId="{44D1AA6E-E06A-4A5F-B8E4-4B57D54EF15E}" srcOrd="1" destOrd="0" presId="urn:microsoft.com/office/officeart/2005/8/layout/pList1"/>
    <dgm:cxn modelId="{4220FBA3-C6DE-41E5-BD0B-1C19B7FF57E2}" type="presParOf" srcId="{A61C5597-1D32-43F8-B2E7-0FAB3A339F27}" destId="{90833EAE-3FAA-4400-A94E-842CFCF9E275}" srcOrd="3" destOrd="0" presId="urn:microsoft.com/office/officeart/2005/8/layout/pList1"/>
    <dgm:cxn modelId="{E1D3D5B0-0AEB-42C1-874B-D1B7771AD208}" type="presParOf" srcId="{A61C5597-1D32-43F8-B2E7-0FAB3A339F27}" destId="{9639F5ED-28E0-4D8E-AB09-64320C4A33DA}" srcOrd="4" destOrd="0" presId="urn:microsoft.com/office/officeart/2005/8/layout/pList1"/>
    <dgm:cxn modelId="{A6F59DBA-BE20-42C0-BA9C-4B01FCE74AA1}" type="presParOf" srcId="{9639F5ED-28E0-4D8E-AB09-64320C4A33DA}" destId="{C7ED2826-6386-43C4-B5AE-34B06FD7FE09}" srcOrd="0" destOrd="0" presId="urn:microsoft.com/office/officeart/2005/8/layout/pList1"/>
    <dgm:cxn modelId="{969DE83E-B4D7-4E59-B001-1347CA72AFC9}" type="presParOf" srcId="{9639F5ED-28E0-4D8E-AB09-64320C4A33DA}" destId="{110F597C-0B27-4BB7-B7E8-9149A2B5EBC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6799B-CFF0-4B11-B2DB-FFD7D793656E}">
      <dsp:nvSpPr>
        <dsp:cNvPr id="0" name=""/>
        <dsp:cNvSpPr/>
      </dsp:nvSpPr>
      <dsp:spPr>
        <a:xfrm>
          <a:off x="1785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Vertex Cover</a:t>
          </a:r>
          <a:endParaRPr lang="en-US" sz="1800" kern="1200" dirty="0"/>
        </a:p>
      </dsp:txBody>
      <dsp:txXfrm>
        <a:off x="1785" y="175220"/>
        <a:ext cx="1416843" cy="850106"/>
      </dsp:txXfrm>
    </dsp:sp>
    <dsp:sp modelId="{860E73A9-4CDC-4FBC-8F07-1C1157A714E1}">
      <dsp:nvSpPr>
        <dsp:cNvPr id="0" name=""/>
        <dsp:cNvSpPr/>
      </dsp:nvSpPr>
      <dsp:spPr>
        <a:xfrm>
          <a:off x="1560314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Saving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 smtClean="0"/>
            <a:t> Colors</a:t>
          </a:r>
          <a:endParaRPr lang="en-US" sz="1800" kern="1200" dirty="0"/>
        </a:p>
      </dsp:txBody>
      <dsp:txXfrm>
        <a:off x="1560314" y="175220"/>
        <a:ext cx="1416843" cy="850106"/>
      </dsp:txXfrm>
    </dsp:sp>
    <dsp:sp modelId="{94282580-6950-49DF-B18C-8E7727F6E59D}">
      <dsp:nvSpPr>
        <dsp:cNvPr id="0" name=""/>
        <dsp:cNvSpPr/>
      </dsp:nvSpPr>
      <dsp:spPr>
        <a:xfrm>
          <a:off x="3118842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Max CNF-SAT</a:t>
          </a:r>
          <a:endParaRPr lang="en-US" sz="1800" kern="1200" dirty="0"/>
        </a:p>
      </dsp:txBody>
      <dsp:txXfrm>
        <a:off x="3118842" y="175220"/>
        <a:ext cx="1416843" cy="850106"/>
      </dsp:txXfrm>
    </dsp:sp>
    <dsp:sp modelId="{815A08D2-F746-44F0-9935-73DB16ED9575}">
      <dsp:nvSpPr>
        <dsp:cNvPr id="0" name=""/>
        <dsp:cNvSpPr/>
      </dsp:nvSpPr>
      <dsp:spPr>
        <a:xfrm>
          <a:off x="4677370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Longest Cycle/Path</a:t>
          </a:r>
        </a:p>
      </dsp:txBody>
      <dsp:txXfrm>
        <a:off x="4677370" y="175220"/>
        <a:ext cx="1416843" cy="850106"/>
      </dsp:txXfrm>
    </dsp:sp>
    <dsp:sp modelId="{F6D7D3B0-7C9E-454A-A959-F6ABEFAFB516}">
      <dsp:nvSpPr>
        <dsp:cNvPr id="0" name=""/>
        <dsp:cNvSpPr/>
      </dsp:nvSpPr>
      <dsp:spPr>
        <a:xfrm>
          <a:off x="1785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Disjoint Cycles</a:t>
          </a:r>
        </a:p>
      </dsp:txBody>
      <dsp:txXfrm>
        <a:off x="1785" y="1167010"/>
        <a:ext cx="1416843" cy="850106"/>
      </dsp:txXfrm>
    </dsp:sp>
    <dsp:sp modelId="{7922FEB6-AA20-4AED-86C8-9E393EDEAF32}">
      <dsp:nvSpPr>
        <dsp:cNvPr id="0" name=""/>
        <dsp:cNvSpPr/>
      </dsp:nvSpPr>
      <dsp:spPr>
        <a:xfrm>
          <a:off x="1560314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Hitting Set</a:t>
          </a:r>
        </a:p>
      </dsp:txBody>
      <dsp:txXfrm>
        <a:off x="1560314" y="1167010"/>
        <a:ext cx="1416843" cy="850106"/>
      </dsp:txXfrm>
    </dsp:sp>
    <dsp:sp modelId="{C1F1ED0D-F46F-4311-BB99-6F4538CB8DAA}">
      <dsp:nvSpPr>
        <dsp:cNvPr id="0" name=""/>
        <dsp:cNvSpPr/>
      </dsp:nvSpPr>
      <dsp:spPr>
        <a:xfrm>
          <a:off x="3118842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 smtClean="0"/>
            <a:t>-Internal spanning tree</a:t>
          </a:r>
        </a:p>
      </dsp:txBody>
      <dsp:txXfrm>
        <a:off x="3118842" y="1167010"/>
        <a:ext cx="1416843" cy="850106"/>
      </dsp:txXfrm>
    </dsp:sp>
    <dsp:sp modelId="{B834967B-D384-4C19-B1D5-49484E1648A2}">
      <dsp:nvSpPr>
        <dsp:cNvPr id="0" name=""/>
        <dsp:cNvSpPr/>
      </dsp:nvSpPr>
      <dsp:spPr>
        <a:xfrm>
          <a:off x="4677370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Treewidth</a:t>
          </a:r>
        </a:p>
      </dsp:txBody>
      <dsp:txXfrm>
        <a:off x="4677370" y="1167010"/>
        <a:ext cx="1416843" cy="850106"/>
      </dsp:txXfrm>
    </dsp:sp>
    <dsp:sp modelId="{AD718B0E-07FF-4FD8-A66D-C06C0FFCA2B8}">
      <dsp:nvSpPr>
        <dsp:cNvPr id="0" name=""/>
        <dsp:cNvSpPr/>
      </dsp:nvSpPr>
      <dsp:spPr>
        <a:xfrm>
          <a:off x="1785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Star packing</a:t>
          </a:r>
        </a:p>
      </dsp:txBody>
      <dsp:txXfrm>
        <a:off x="1785" y="2158801"/>
        <a:ext cx="1416843" cy="850106"/>
      </dsp:txXfrm>
    </dsp:sp>
    <dsp:sp modelId="{85237620-9243-4C80-B5C1-EE452189D387}">
      <dsp:nvSpPr>
        <dsp:cNvPr id="0" name=""/>
        <dsp:cNvSpPr/>
      </dsp:nvSpPr>
      <dsp:spPr>
        <a:xfrm>
          <a:off x="1560314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Triangle packing</a:t>
          </a:r>
        </a:p>
      </dsp:txBody>
      <dsp:txXfrm>
        <a:off x="1560314" y="2158801"/>
        <a:ext cx="1416843" cy="850106"/>
      </dsp:txXfrm>
    </dsp:sp>
    <dsp:sp modelId="{715FE89D-44E3-4378-9A88-969B4702428A}">
      <dsp:nvSpPr>
        <dsp:cNvPr id="0" name=""/>
        <dsp:cNvSpPr/>
      </dsp:nvSpPr>
      <dsp:spPr>
        <a:xfrm>
          <a:off x="3118842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Set Packing</a:t>
          </a:r>
        </a:p>
      </dsp:txBody>
      <dsp:txXfrm>
        <a:off x="3118842" y="2158801"/>
        <a:ext cx="1416843" cy="850106"/>
      </dsp:txXfrm>
    </dsp:sp>
    <dsp:sp modelId="{040A8256-ED95-4D8F-80BB-49D12A715FFC}">
      <dsp:nvSpPr>
        <dsp:cNvPr id="0" name=""/>
        <dsp:cNvSpPr/>
      </dsp:nvSpPr>
      <dsp:spPr>
        <a:xfrm>
          <a:off x="4677370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i="1" kern="1200" smtClean="0">
                      <a:latin typeface="Cambria Math" panose="02040503050406030204" pitchFamily="18" charset="0"/>
                    </a:rPr>
                    <m:t>𝑃</m:t>
                  </m:r>
                </m:e>
                <m:sub>
                  <m:r>
                    <a:rPr lang="en-US" sz="180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1800" kern="1200" dirty="0" smtClean="0"/>
            <a:t>-Packing</a:t>
          </a:r>
          <a:endParaRPr lang="en-US" sz="1800" kern="1200" dirty="0"/>
        </a:p>
      </dsp:txBody>
      <dsp:txXfrm>
        <a:off x="4677370" y="2158801"/>
        <a:ext cx="1416843" cy="850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C0C7-1184-442E-B273-B7048E93D437}">
      <dsp:nvSpPr>
        <dsp:cNvPr id="0" name=""/>
        <dsp:cNvSpPr/>
      </dsp:nvSpPr>
      <dsp:spPr>
        <a:xfrm>
          <a:off x="0" y="243317"/>
          <a:ext cx="7632848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 How can we find a sunflower with </a:t>
          </a:r>
          <a14:m xmlns:a14="http://schemas.microsoft.com/office/drawing/2010/main">
            <m:oMath xmlns:m="http://schemas.openxmlformats.org/officeDocument/2006/math">
              <m:r>
                <a:rPr lang="en-US" sz="2300" b="0" i="1" kern="1200" smtClean="0">
                  <a:latin typeface="Cambria Math" panose="02040503050406030204" pitchFamily="18" charset="0"/>
                </a:rPr>
                <m:t>𝑘</m:t>
              </m:r>
              <m:r>
                <a:rPr lang="en-US" sz="2300" b="0" i="1" kern="1200" smtClean="0">
                  <a:latin typeface="Cambria Math" panose="02040503050406030204" pitchFamily="18" charset="0"/>
                </a:rPr>
                <m:t>+2</m:t>
              </m:r>
            </m:oMath>
          </a14:m>
          <a:r>
            <a:rPr lang="en-US" sz="2300" kern="1200" dirty="0" smtClean="0"/>
            <a:t> petals?</a:t>
          </a:r>
          <a:endParaRPr lang="en-US" sz="2300" kern="1200" dirty="0"/>
        </a:p>
      </dsp:txBody>
      <dsp:txXfrm>
        <a:off x="26930" y="270247"/>
        <a:ext cx="7578988" cy="497795"/>
      </dsp:txXfrm>
    </dsp:sp>
    <dsp:sp modelId="{33EE5F2E-589D-44C0-941E-58B39E96E51D}">
      <dsp:nvSpPr>
        <dsp:cNvPr id="0" name=""/>
        <dsp:cNvSpPr/>
      </dsp:nvSpPr>
      <dsp:spPr>
        <a:xfrm>
          <a:off x="0" y="861212"/>
          <a:ext cx="7632848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 What can we guarantee when we can no longer find one?</a:t>
          </a:r>
          <a:endParaRPr lang="en-US" sz="2300" kern="1200" dirty="0"/>
        </a:p>
      </dsp:txBody>
      <dsp:txXfrm>
        <a:off x="26930" y="888142"/>
        <a:ext cx="7578988" cy="497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33649-9674-46E0-B966-BE6EE9F801B5}">
      <dsp:nvSpPr>
        <dsp:cNvPr id="0" name=""/>
        <dsp:cNvSpPr/>
      </dsp:nvSpPr>
      <dsp:spPr>
        <a:xfrm>
          <a:off x="0" y="8224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Reduction-rule first</a:t>
          </a:r>
          <a:endParaRPr lang="en-US" sz="2800" kern="1200"/>
        </a:p>
      </dsp:txBody>
      <dsp:txXfrm>
        <a:off x="32784" y="41008"/>
        <a:ext cx="8164032" cy="606012"/>
      </dsp:txXfrm>
    </dsp:sp>
    <dsp:sp modelId="{7369F13C-E8E1-49A0-8727-E938D6158BA4}">
      <dsp:nvSpPr>
        <dsp:cNvPr id="0" name=""/>
        <dsp:cNvSpPr/>
      </dsp:nvSpPr>
      <dsp:spPr>
        <a:xfrm>
          <a:off x="0" y="679804"/>
          <a:ext cx="82296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Try to come up with provably safe reduction rules</a:t>
          </a:r>
          <a:endParaRPr lang="en-US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Analyze what a large irreducible instance looks like</a:t>
          </a:r>
          <a:endParaRPr lang="en-US" sz="2200" kern="1200" dirty="0" smtClean="0"/>
        </a:p>
      </dsp:txBody>
      <dsp:txXfrm>
        <a:off x="0" y="679804"/>
        <a:ext cx="8229600" cy="753480"/>
      </dsp:txXfrm>
    </dsp:sp>
    <dsp:sp modelId="{767ED235-8996-4B88-B6C0-5A56719E92D5}">
      <dsp:nvSpPr>
        <dsp:cNvPr id="0" name=""/>
        <dsp:cNvSpPr/>
      </dsp:nvSpPr>
      <dsp:spPr>
        <a:xfrm>
          <a:off x="0" y="1433284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Structure first</a:t>
          </a:r>
          <a:endParaRPr lang="en-US" sz="2800" kern="1200" dirty="0" smtClean="0"/>
        </a:p>
      </dsp:txBody>
      <dsp:txXfrm>
        <a:off x="32784" y="1466068"/>
        <a:ext cx="8164032" cy="606012"/>
      </dsp:txXfrm>
    </dsp:sp>
    <dsp:sp modelId="{893CFCF9-81D9-46CC-9936-3800300EA546}">
      <dsp:nvSpPr>
        <dsp:cNvPr id="0" name=""/>
        <dsp:cNvSpPr/>
      </dsp:nvSpPr>
      <dsp:spPr>
        <a:xfrm>
          <a:off x="0" y="2104864"/>
          <a:ext cx="8229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Investigate what a large instance looks like to which the answer is not obviously</a:t>
          </a:r>
          <a:r>
            <a:rPr lang="en-US" sz="2200" i="1" kern="1200" smtClean="0"/>
            <a:t> </a:t>
          </a:r>
          <a:r>
            <a:rPr lang="en-US" sz="2200" kern="1200" cap="small" smtClean="0"/>
            <a:t>yes</a:t>
          </a:r>
          <a:r>
            <a:rPr lang="en-US" sz="2200" kern="1200" smtClean="0"/>
            <a:t> or obviously </a:t>
          </a:r>
          <a:r>
            <a:rPr lang="en-US" sz="2200" kern="1200" cap="small" smtClean="0"/>
            <a:t>no</a:t>
          </a:r>
          <a:endParaRPr lang="en-US" sz="2200" kern="1200" cap="small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Develop reduction rules to attack the `large parts’</a:t>
          </a:r>
          <a:endParaRPr lang="en-US" sz="2200" kern="1200" dirty="0" smtClean="0"/>
        </a:p>
      </dsp:txBody>
      <dsp:txXfrm>
        <a:off x="0" y="2104864"/>
        <a:ext cx="8229600" cy="1072260"/>
      </dsp:txXfrm>
    </dsp:sp>
    <dsp:sp modelId="{F0FBC0B2-FD60-41E9-8C10-75472ED5721E}">
      <dsp:nvSpPr>
        <dsp:cNvPr id="0" name=""/>
        <dsp:cNvSpPr/>
      </dsp:nvSpPr>
      <dsp:spPr>
        <a:xfrm>
          <a:off x="0" y="3177124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Extremal structure of minimal obstructions</a:t>
          </a:r>
        </a:p>
      </dsp:txBody>
      <dsp:txXfrm>
        <a:off x="32784" y="3209908"/>
        <a:ext cx="8164032" cy="606012"/>
      </dsp:txXfrm>
    </dsp:sp>
    <dsp:sp modelId="{8B9D65B2-CEAC-4F6E-951A-7AE299B05E9D}">
      <dsp:nvSpPr>
        <dsp:cNvPr id="0" name=""/>
        <dsp:cNvSpPr/>
      </dsp:nvSpPr>
      <dsp:spPr>
        <a:xfrm>
          <a:off x="0" y="3848704"/>
          <a:ext cx="8229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For graph problems that become easier for subgraphs</a:t>
          </a:r>
          <a:endParaRPr lang="en-US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How large can a graph 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2200" kern="1200" dirty="0" smtClean="0"/>
            <a:t> be in terms of 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200" kern="1200" dirty="0" smtClean="0"/>
            <a:t>, when</a:t>
          </a:r>
          <a:br>
            <a:rPr lang="en-US" sz="2200" kern="1200" dirty="0" smtClean="0"/>
          </a:b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 panose="02040503050406030204" pitchFamily="18" charset="0"/>
                </a:rPr>
                <m:t>(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𝐺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,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𝑘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200" kern="1200" dirty="0" smtClean="0"/>
            <a:t> is </a:t>
          </a:r>
          <a:r>
            <a:rPr lang="en-US" sz="2200" kern="1200" cap="small" dirty="0" smtClean="0"/>
            <a:t>no </a:t>
          </a:r>
          <a:r>
            <a:rPr lang="en-US" sz="2200" kern="1200" dirty="0" smtClean="0"/>
            <a:t>but all subgraphs 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 panose="02040503050406030204" pitchFamily="18" charset="0"/>
                </a:rPr>
                <m:t>(</m:t>
              </m:r>
              <m:sSup>
                <m:sSupPr>
                  <m:ctrlPr>
                    <a:rPr lang="en-US" sz="22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200" b="0" i="1" kern="1200" smtClean="0">
                      <a:latin typeface="Cambria Math" panose="02040503050406030204" pitchFamily="18" charset="0"/>
                    </a:rPr>
                    <m:t>𝐺</m:t>
                  </m:r>
                </m:e>
                <m:sup>
                  <m:r>
                    <a:rPr lang="en-US" sz="2200" b="0" i="1" kern="1200" smtClean="0">
                      <a:latin typeface="Cambria Math" panose="02040503050406030204" pitchFamily="18" charset="0"/>
                    </a:rPr>
                    <m:t>′</m:t>
                  </m:r>
                </m:sup>
              </m:sSup>
              <m:r>
                <a:rPr lang="en-US" sz="2200" b="0" i="1" kern="1200" smtClean="0">
                  <a:latin typeface="Cambria Math" panose="02040503050406030204" pitchFamily="18" charset="0"/>
                </a:rPr>
                <m:t>⊆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𝐺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,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𝑘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200" kern="1200" dirty="0" smtClean="0"/>
            <a:t> yield </a:t>
          </a:r>
          <a:r>
            <a:rPr lang="en-US" sz="2200" kern="1200" cap="small" dirty="0" smtClean="0"/>
            <a:t>yes</a:t>
          </a:r>
          <a:r>
            <a:rPr lang="en-US" sz="2200" kern="1200" dirty="0" smtClean="0"/>
            <a:t>?</a:t>
          </a:r>
        </a:p>
      </dsp:txBody>
      <dsp:txXfrm>
        <a:off x="0" y="3848704"/>
        <a:ext cx="8229600" cy="1072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EE2D-81FB-424F-AAB4-2D40AC4AD333}">
      <dsp:nvSpPr>
        <dsp:cNvPr id="0" name=""/>
        <dsp:cNvSpPr/>
      </dsp:nvSpPr>
      <dsp:spPr>
        <a:xfrm>
          <a:off x="1389" y="243755"/>
          <a:ext cx="2204318" cy="15187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4F7659-02CB-45A4-9AB7-8454432C0742}">
      <dsp:nvSpPr>
        <dsp:cNvPr id="0" name=""/>
        <dsp:cNvSpPr/>
      </dsp:nvSpPr>
      <dsp:spPr>
        <a:xfrm>
          <a:off x="1389" y="1762530"/>
          <a:ext cx="2204318" cy="81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Edge Clique Cover</a:t>
          </a:r>
          <a:endParaRPr lang="en-US" sz="2300" kern="1200" cap="small" baseline="0" dirty="0"/>
        </a:p>
      </dsp:txBody>
      <dsp:txXfrm>
        <a:off x="1389" y="1762530"/>
        <a:ext cx="2204318" cy="817802"/>
      </dsp:txXfrm>
    </dsp:sp>
    <dsp:sp modelId="{C97754C8-0854-49A0-AA66-A4EFCD01E7EC}">
      <dsp:nvSpPr>
        <dsp:cNvPr id="0" name=""/>
        <dsp:cNvSpPr/>
      </dsp:nvSpPr>
      <dsp:spPr>
        <a:xfrm>
          <a:off x="2426232" y="243755"/>
          <a:ext cx="2204318" cy="15187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D1AA6E-E06A-4A5F-B8E4-4B57D54EF15E}">
      <dsp:nvSpPr>
        <dsp:cNvPr id="0" name=""/>
        <dsp:cNvSpPr/>
      </dsp:nvSpPr>
      <dsp:spPr>
        <a:xfrm>
          <a:off x="2426232" y="1762530"/>
          <a:ext cx="2204318" cy="81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Vertex Cover</a:t>
          </a:r>
          <a:endParaRPr lang="en-US" sz="2300" kern="1200" cap="small" baseline="0" dirty="0"/>
        </a:p>
      </dsp:txBody>
      <dsp:txXfrm>
        <a:off x="2426232" y="1762530"/>
        <a:ext cx="2204318" cy="817802"/>
      </dsp:txXfrm>
    </dsp:sp>
    <dsp:sp modelId="{C7ED2826-6386-43C4-B5AE-34B06FD7FE09}">
      <dsp:nvSpPr>
        <dsp:cNvPr id="0" name=""/>
        <dsp:cNvSpPr/>
      </dsp:nvSpPr>
      <dsp:spPr>
        <a:xfrm>
          <a:off x="4851075" y="243755"/>
          <a:ext cx="2204318" cy="15187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0F597C-0B27-4BB7-B7E8-9149A2B5EBCF}">
      <dsp:nvSpPr>
        <dsp:cNvPr id="0" name=""/>
        <dsp:cNvSpPr/>
      </dsp:nvSpPr>
      <dsp:spPr>
        <a:xfrm>
          <a:off x="4851075" y="1762530"/>
          <a:ext cx="2204318" cy="81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2300" i="1" kern="1200" dirty="0" smtClean="0">
                  <a:latin typeface="Cambria Math" panose="02040503050406030204" pitchFamily="18" charset="0"/>
                </a:rPr>
                <m:t>𝑑</m:t>
              </m:r>
            </m:oMath>
          </a14:m>
          <a:r>
            <a:rPr lang="en-US" sz="2300" kern="1200" dirty="0" smtClean="0"/>
            <a:t>-</a:t>
          </a:r>
          <a:r>
            <a:rPr lang="en-US" sz="2300" kern="1200" cap="small" baseline="0" dirty="0" smtClean="0"/>
            <a:t>Hitting Set</a:t>
          </a:r>
          <a:endParaRPr lang="en-US" sz="2300" kern="1200" cap="small" baseline="0" dirty="0"/>
        </a:p>
      </dsp:txBody>
      <dsp:txXfrm>
        <a:off x="4851075" y="1762530"/>
        <a:ext cx="2204318" cy="817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name is</a:t>
            </a:r>
            <a:r>
              <a:rPr lang="en-US" baseline="0" dirty="0" smtClean="0"/>
              <a:t> Bart, don’t hesitate to use it – you may stop me at any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v is isolated</a:t>
            </a:r>
            <a:r>
              <a:rPr lang="en-US" baseline="0" dirty="0" smtClean="0"/>
              <a:t> then it covers no edges and is not part of any optimal solution. Conversely, it does not place additional demands on the solution. So forgetting v does not affect the outcome.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74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 S contains at least</a:t>
            </a:r>
            <a:r>
              <a:rPr lang="en-US" baseline="0" dirty="0" smtClean="0"/>
              <a:t> one vertex of {</a:t>
            </a:r>
            <a:r>
              <a:rPr lang="en-US" baseline="0" dirty="0" err="1" smtClean="0"/>
              <a:t>u,v</a:t>
            </a:r>
            <a:r>
              <a:rPr lang="en-US" baseline="0" dirty="0" smtClean="0"/>
              <a:t>} and one of {</a:t>
            </a:r>
            <a:r>
              <a:rPr lang="en-US" baseline="0" dirty="0" err="1" smtClean="0"/>
              <a:t>u’,v</a:t>
            </a:r>
            <a:r>
              <a:rPr lang="en-US" baseline="0" dirty="0" smtClean="0"/>
              <a:t>’} =&gt; S \ {</a:t>
            </a:r>
            <a:r>
              <a:rPr lang="en-US" baseline="0" dirty="0" err="1" smtClean="0"/>
              <a:t>u,u</a:t>
            </a:r>
            <a:r>
              <a:rPr lang="en-US" baseline="0" dirty="0" smtClean="0"/>
              <a:t>’} U {</a:t>
            </a:r>
            <a:r>
              <a:rPr lang="en-US" baseline="0" dirty="0" err="1" smtClean="0"/>
              <a:t>v,v</a:t>
            </a:r>
            <a:r>
              <a:rPr lang="en-US" baseline="0" dirty="0" smtClean="0"/>
              <a:t>’} is a solution that is not bigger.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2904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name of the concept is so colorful that you cannot help but remember. Combined with the generality and wide applicability of the technique, this led to many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075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Applicable to many problems!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909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restriction to sets of size</a:t>
            </a:r>
            <a:r>
              <a:rPr lang="en-US" baseline="0" dirty="0" smtClean="0"/>
              <a:t> at most d, the problem is W[2]-complete and believed not to be fixed-parameter tractable. Note that 2-hitting set = vertex cover.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01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123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has a very elegant proof by induction; try it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719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132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kernels in the next 3 lectures today,</a:t>
            </a:r>
            <a:r>
              <a:rPr lang="en-US" baseline="0" dirty="0" smtClean="0"/>
              <a:t> and in </a:t>
            </a:r>
            <a:r>
              <a:rPr lang="en-US" baseline="0" smtClean="0"/>
              <a:t>tomorrow’s lecture by Fahad.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76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striking realization that there are polynomial-time algorithms that hold</a:t>
            </a:r>
            <a:r>
              <a:rPr lang="en-US" baseline="0" dirty="0" smtClean="0"/>
              <a:t> provable power over NP-hard problems, without actually solving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55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polynomial-time algorithms that hold provable power over the solutions to NP-hard problems, without actually finding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94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NP-complete, has applications in finding the smallest representation of the graph as the intersection graph of a system of subsets of a size-k universe.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75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R3: Deleting a vertex does not make the problem harder (remainder of cliques cover remainder of edges). Deleting</a:t>
            </a:r>
            <a:r>
              <a:rPr lang="en-US" baseline="0" dirty="0" smtClean="0"/>
              <a:t> u does not make the problem easier: vertex u can be added to any clique containing v, to cover all its edges since it has the same neighbors.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65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Apply them in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47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02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173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20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6048673" cy="4032448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95"/>
            <a:ext cx="9143999" cy="685720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6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7.png"/><Relationship Id="rId4" Type="http://schemas.openxmlformats.org/officeDocument/2006/relationships/image" Target="../media/image6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9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260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6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0.png"/><Relationship Id="rId7" Type="http://schemas.openxmlformats.org/officeDocument/2006/relationships/image" Target="../media/image78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220.png"/><Relationship Id="rId10" Type="http://schemas.openxmlformats.org/officeDocument/2006/relationships/image" Target="../media/image60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82.jpeg"/><Relationship Id="rId4" Type="http://schemas.openxmlformats.org/officeDocument/2006/relationships/image" Target="../media/image81.png"/><Relationship Id="rId9" Type="http://schemas.openxmlformats.org/officeDocument/2006/relationships/image" Target="../media/image2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3.png"/><Relationship Id="rId3" Type="http://schemas.openxmlformats.org/officeDocument/2006/relationships/image" Target="../media/image87.png"/><Relationship Id="rId7" Type="http://schemas.openxmlformats.org/officeDocument/2006/relationships/image" Target="../media/image94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89.png"/><Relationship Id="rId10" Type="http://schemas.openxmlformats.org/officeDocument/2006/relationships/image" Target="../media/image97.png"/><Relationship Id="rId4" Type="http://schemas.openxmlformats.org/officeDocument/2006/relationships/image" Target="../media/image88.png"/><Relationship Id="rId9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50.png"/><Relationship Id="rId5" Type="http://schemas.openxmlformats.org/officeDocument/2006/relationships/image" Target="../media/image101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20.xml"/><Relationship Id="rId14" Type="http://schemas.openxmlformats.org/officeDocument/2006/relationships/image" Target="../media/image10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1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2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1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29.pn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14" Type="http://schemas.openxmlformats.org/officeDocument/2006/relationships/image" Target="../media/image1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36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4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38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58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4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38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0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ptschool.mimuw.edu.pl/opl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jpeg"/><Relationship Id="rId4" Type="http://schemas.openxmlformats.org/officeDocument/2006/relationships/hyperlink" Target="http://link.springer.com/book/10.1007/978-3-319-21275-3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78.png"/><Relationship Id="rId18" Type="http://schemas.openxmlformats.org/officeDocument/2006/relationships/image" Target="../media/image85.png"/><Relationship Id="rId3" Type="http://schemas.openxmlformats.org/officeDocument/2006/relationships/diagramData" Target="../diagrams/data7.xml"/><Relationship Id="rId7" Type="http://schemas.microsoft.com/office/2007/relationships/diagramDrawing" Target="../diagrams/drawing5.xml"/><Relationship Id="rId12" Type="http://schemas.openxmlformats.org/officeDocument/2006/relationships/image" Target="../media/image170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82.jpeg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174.pn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2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500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628800"/>
            <a:ext cx="6552728" cy="1500187"/>
          </a:xfrm>
        </p:spPr>
        <p:txBody>
          <a:bodyPr/>
          <a:lstStyle/>
          <a:p>
            <a:r>
              <a:rPr lang="en-US" sz="2400" dirty="0" smtClean="0"/>
              <a:t>Kernelization: The basics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7504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 	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latin typeface="+mj-lt"/>
              </a:rPr>
              <a:t>Parameterized Complexity Summer </a:t>
            </a:r>
            <a:r>
              <a:rPr lang="en-US" sz="1600" i="1" dirty="0" smtClean="0">
                <a:latin typeface="+mj-lt"/>
              </a:rPr>
              <a:t>School @ Vienna</a:t>
            </a:r>
            <a:br>
              <a:rPr lang="en-US" sz="1600" i="1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September 2</a:t>
            </a:r>
            <a:r>
              <a:rPr lang="en-US" sz="1600" baseline="30000" dirty="0" smtClean="0">
                <a:latin typeface="+mj-lt"/>
              </a:rPr>
              <a:t>nd</a:t>
            </a:r>
            <a:r>
              <a:rPr lang="en-US" sz="1600" dirty="0" smtClean="0">
                <a:latin typeface="+mj-lt"/>
              </a:rPr>
              <a:t> 2017, Vienna, Austria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44" y="3773442"/>
            <a:ext cx="5895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59154"/>
            <a:ext cx="5895975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15" name="Picture 12.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59154"/>
            <a:ext cx="5895975" cy="1781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68679"/>
            <a:ext cx="589597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49822"/>
            <a:ext cx="5895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4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Fix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assign a </a:t>
                </a:r>
                <a:r>
                  <a:rPr lang="en-US" dirty="0" err="1" smtClean="0"/>
                  <a:t>bitvector</a:t>
                </a:r>
                <a:r>
                  <a:rPr lang="en-US" dirty="0" smtClean="0"/>
                  <a:t> to each 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  <a:blipFill rotWithShape="0">
                <a:blip r:embed="rId3"/>
                <a:stretch>
                  <a:fillRect l="-1074" t="-1399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657" y="4312121"/>
            <a:ext cx="5895975" cy="1781175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20435" y="495321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35" y="4953213"/>
                <a:ext cx="93610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4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Fix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assign a </a:t>
                </a:r>
                <a:r>
                  <a:rPr lang="en-US" dirty="0" err="1" smtClean="0"/>
                  <a:t>bitvector</a:t>
                </a:r>
                <a:r>
                  <a:rPr lang="en-US" dirty="0" smtClean="0"/>
                  <a:t> to each 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38C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  <a:blipFill rotWithShape="0">
                <a:blip r:embed="rId3"/>
                <a:stretch>
                  <a:fillRect l="-1074" t="-1399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657" y="4312121"/>
            <a:ext cx="5895975" cy="1781175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20435" y="495321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35" y="4953213"/>
                <a:ext cx="93610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435280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=000…000</m:t>
                    </m:r>
                  </m:oMath>
                </a14:m>
                <a:r>
                  <a:rPr lang="en-US" b="0" dirty="0" smtClean="0"/>
                  <a:t>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 smtClean="0"/>
                  <a:t> is isolated, (R1) applies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 smtClean="0"/>
                  <a:t> and (R2/3) applies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|{</m:t>
                    </m:r>
                  </m:oMath>
                </a14:m>
                <a:r>
                  <a:rPr lang="en-US" b="0" dirty="0" err="1" smtClean="0"/>
                  <a:t>bitvectors</a:t>
                </a:r>
                <a:r>
                  <a:rPr lang="en-US" b="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}|</m:t>
                    </m:r>
                  </m:oMath>
                </a14:m>
                <a:r>
                  <a:rPr lang="en-US" b="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435280" cy="3489251"/>
              </a:xfrm>
              <a:blipFill rotWithShape="0">
                <a:blip r:embed="rId3"/>
                <a:stretch>
                  <a:fillRect l="-1084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657" y="4312121"/>
            <a:ext cx="5895975" cy="1781175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491365" y="477149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/>
                <a:r>
                  <a:rPr lang="en-US" sz="1800" b="1" dirty="0" smtClean="0"/>
                  <a:t>High-level view of the proof: </a:t>
                </a:r>
                <a:r>
                  <a:rPr lang="en-US" sz="1800" b="1" dirty="0"/>
                  <a:t/>
                </a:r>
                <a:br>
                  <a:rPr lang="en-US" sz="1800" b="1" dirty="0"/>
                </a:b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has a solution, it reveals structure in the graph</a:t>
                </a:r>
                <a:br>
                  <a:rPr lang="en-US" sz="1800" dirty="0" smtClean="0"/>
                </a:br>
                <a:r>
                  <a:rPr lang="en-US" sz="1800" dirty="0" smtClean="0"/>
                  <a:t>If the graph is large </a:t>
                </a:r>
                <a:r>
                  <a:rPr lang="en-US" sz="1800" dirty="0" err="1" smtClean="0"/>
                  <a:t>wrt</a:t>
                </a:r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, then its structured-ness points to an applicable rule</a:t>
                </a: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4771498"/>
                <a:ext cx="8075240" cy="107622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1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74079" y="1052736"/>
            <a:ext cx="8374385" cy="3096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kernelization for E</a:t>
            </a:r>
            <a:r>
              <a:rPr lang="en-US" cap="small" dirty="0" smtClean="0"/>
              <a:t>dge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Consider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Exhaustively apply (R1)-(R3)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output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 solution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This kernelization is essentially the best known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srgbClr val="0070C0"/>
                    </a:solidFill>
                  </a:rPr>
                  <a:t>[Gramm, Guo, Hüffner and Niedermeier,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ACM 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Exper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. Alg. 08</a:t>
                </a:r>
                <a:r>
                  <a:rPr lang="en-US" sz="1600" dirty="0">
                    <a:solidFill>
                      <a:srgbClr val="0070C0"/>
                    </a:solidFill>
                  </a:rPr>
                  <a:t>]</a:t>
                </a:r>
              </a:p>
              <a:p>
                <a:r>
                  <a:rPr lang="en-US" dirty="0" smtClean="0"/>
                  <a:t>No kernel of </a:t>
                </a:r>
                <a:r>
                  <a:rPr lang="en-US" dirty="0" err="1" smtClean="0"/>
                  <a:t>bitsize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unless P=NP 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[Cygan, Pilipczuk, Pilipczuk, SICOMP’16]</a:t>
                </a:r>
                <a:endParaRPr lang="en-US" sz="18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  <a:blipFill rotWithShape="0">
                <a:blip r:embed="rId2"/>
                <a:stretch>
                  <a:fillRect l="-1166" t="-1112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8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kernel for vertex cover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Elementary reduction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908720"/>
            <a:ext cx="229215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Vertex Cover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		that each edge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Such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vertex cover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8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 smtClean="0"/>
                  <a:t>an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isolated</a:t>
                </a:r>
                <a:r>
                  <a:rPr lang="nl-NL" sz="2000" dirty="0" smtClean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R</a:t>
                </a:r>
                <a:r>
                  <a:rPr lang="nl-NL" sz="2000" dirty="0" err="1" smtClean="0"/>
                  <a:t>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1916832"/>
            <a:ext cx="8435280" cy="2314575"/>
            <a:chOff x="251520" y="1916832"/>
            <a:chExt cx="8435280" cy="2314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7704" y="1916832"/>
              <a:ext cx="3619500" cy="23145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upleTop"/>
                <p:cNvSpPr txBox="1"/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464809"/>
            <a:ext cx="8435280" cy="2295525"/>
            <a:chOff x="251520" y="4464809"/>
            <a:chExt cx="8435280" cy="2295525"/>
          </a:xfrm>
        </p:grpSpPr>
        <p:pic>
          <p:nvPicPr>
            <p:cNvPr id="14" name="SmallerGraph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7704" y="4464809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duceTo"/>
          <p:cNvSpPr/>
          <p:nvPr/>
        </p:nvSpPr>
        <p:spPr bwMode="auto">
          <a:xfrm>
            <a:off x="2555776" y="3665250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66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r>
              <a:rPr lang="en-US" cap="small" dirty="0"/>
              <a:t> – (</a:t>
            </a:r>
            <a:r>
              <a:rPr lang="en-US" cap="small" dirty="0" smtClean="0"/>
              <a:t>R2)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2185898"/>
            <a:ext cx="8435280" cy="2295525"/>
            <a:chOff x="251520" y="2185898"/>
            <a:chExt cx="8435280" cy="2295525"/>
          </a:xfrm>
        </p:grpSpPr>
        <p:pic>
          <p:nvPicPr>
            <p:cNvPr id="5" name="HighDegBefor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704" y="2185898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upleTop"/>
                <p:cNvSpPr txBox="1"/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9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776608"/>
            <a:ext cx="8435280" cy="1857375"/>
            <a:chOff x="251520" y="4776608"/>
            <a:chExt cx="8435280" cy="1857375"/>
          </a:xfrm>
        </p:grpSpPr>
        <p:pic>
          <p:nvPicPr>
            <p:cNvPr id="14" name="HighDegAft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313" y="4776608"/>
              <a:ext cx="3619500" cy="18573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54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(R2)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there</a:t>
                </a:r>
                <a:r>
                  <a:rPr lang="nl-NL" sz="2000" dirty="0" smtClean="0"/>
                  <a:t> is a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of </a:t>
                </a:r>
                <a:r>
                  <a:rPr lang="nl-NL" sz="2000" dirty="0" err="1" smtClean="0"/>
                  <a:t>degree</a:t>
                </a:r>
                <a:r>
                  <a:rPr lang="nl-NL" sz="2000" dirty="0" smtClean="0"/>
                  <a:t>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, </a:t>
                </a:r>
                <a:br>
                  <a:rPr lang="nl-NL" sz="2000" dirty="0" smtClean="0"/>
                </a:br>
                <a:r>
                  <a:rPr lang="nl-NL" sz="2000" dirty="0" smtClean="0"/>
                  <a:t>       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delete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and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decrease</a:t>
                </a:r>
                <a:r>
                  <a:rPr lang="nl-NL" sz="2000" dirty="0" smtClean="0"/>
                  <a:t> the parameter </a:t>
                </a:r>
                <a:r>
                  <a:rPr lang="nl-NL" sz="2000" dirty="0" err="1" smtClean="0"/>
                  <a:t>by</a:t>
                </a:r>
                <a:r>
                  <a:rPr lang="nl-NL" sz="2000" dirty="0" smtClean="0"/>
                  <a:t> 1</a:t>
                </a:r>
              </a:p>
              <a:p>
                <a:pPr lvl="1"/>
                <a:r>
                  <a:rPr lang="nl-NL" sz="2000" dirty="0" err="1" smtClean="0"/>
                  <a:t>Reduce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duceTo"/>
          <p:cNvSpPr/>
          <p:nvPr/>
        </p:nvSpPr>
        <p:spPr bwMode="auto">
          <a:xfrm>
            <a:off x="2555776" y="393431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7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polynomial-time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upload.wikimedia.org/wikipedia/commons/thumb/9/95/Dragon_World.svg/1280px-Dragon_Worl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01030"/>
            <a:ext cx="8178402" cy="5521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 rot="1111209">
            <a:off x="3702913" y="436513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Bradley Hand ITC" panose="03070402050302030203" pitchFamily="66" charset="0"/>
              </a:rPr>
              <a:t>Shortest</a:t>
            </a:r>
            <a:r>
              <a:rPr lang="nl-NL" sz="2400" dirty="0" smtClean="0">
                <a:latin typeface="Bradley Hand ITC" panose="03070402050302030203" pitchFamily="66" charset="0"/>
              </a:rPr>
              <a:t> </a:t>
            </a:r>
            <a:r>
              <a:rPr lang="nl-NL" sz="2400" dirty="0" err="1" smtClean="0">
                <a:latin typeface="Bradley Hand ITC" panose="03070402050302030203" pitchFamily="66" charset="0"/>
              </a:rPr>
              <a:t>paths</a:t>
            </a:r>
            <a:endParaRPr lang="en-US" sz="2400" dirty="0" smtClean="0"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6536" y="159611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Primality</a:t>
            </a:r>
          </a:p>
          <a:p>
            <a:r>
              <a:rPr lang="nl-NL" sz="2400" dirty="0" err="1" smtClean="0">
                <a:latin typeface="Bradley Hand ITC" panose="03070402050302030203" pitchFamily="66" charset="0"/>
              </a:rPr>
              <a:t>testing</a:t>
            </a:r>
            <a:endParaRPr lang="en-US" sz="2400" dirty="0" smtClean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379690">
            <a:off x="-5178" y="450529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Longest common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subsequence</a:t>
            </a:r>
          </a:p>
        </p:txBody>
      </p:sp>
      <p:sp>
        <p:nvSpPr>
          <p:cNvPr id="13" name="TextBox 12"/>
          <p:cNvSpPr txBox="1"/>
          <p:nvPr/>
        </p:nvSpPr>
        <p:spPr>
          <a:xfrm rot="19782643">
            <a:off x="2555776" y="54323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Approximation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8308" y="19339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Network flows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13" y="26868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Sorting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1575" y="286622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Parsing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context-free grammars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8030" y="568279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Islands of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minor-testing</a:t>
            </a:r>
          </a:p>
        </p:txBody>
      </p:sp>
      <p:sp>
        <p:nvSpPr>
          <p:cNvPr id="18" name="TextBox 17"/>
          <p:cNvSpPr txBox="1"/>
          <p:nvPr/>
        </p:nvSpPr>
        <p:spPr>
          <a:xfrm rot="19021303">
            <a:off x="5629145" y="327799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Fast Fourier transform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72682" y="1020078"/>
            <a:ext cx="2232248" cy="1187655"/>
          </a:xfrm>
          <a:prstGeom prst="roundRect">
            <a:avLst/>
          </a:prstGeom>
          <a:solidFill>
            <a:srgbClr val="D3EBF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138315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Bradley Hand ITC" panose="03070402050302030203" pitchFamily="66" charset="0"/>
              </a:rPr>
              <a:t>Kernelization</a:t>
            </a:r>
            <a:endParaRPr lang="en-US" sz="2400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Horizontal Scroll 18"/>
          <p:cNvSpPr/>
          <p:nvPr/>
        </p:nvSpPr>
        <p:spPr bwMode="auto">
          <a:xfrm>
            <a:off x="122992" y="1763571"/>
            <a:ext cx="3456384" cy="1101793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lost continent of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36023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7" grpId="0" animBg="1"/>
      <p:bldP spid="20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r>
              <a:rPr lang="en-US" cap="small" dirty="0"/>
              <a:t> – (</a:t>
            </a:r>
            <a:r>
              <a:rPr lang="en-US" cap="small" dirty="0" smtClean="0"/>
              <a:t>R3)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(R3)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previous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rules</a:t>
                </a:r>
                <a:r>
                  <a:rPr lang="nl-NL" sz="2000" dirty="0" smtClean="0"/>
                  <a:t> are </a:t>
                </a:r>
                <a:r>
                  <a:rPr lang="nl-NL" sz="2000" dirty="0" err="1" smtClean="0"/>
                  <a:t>not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applicable</a:t>
                </a:r>
                <a:r>
                  <a:rPr lang="nl-NL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</a:t>
                </a:r>
                <a:br>
                  <a:rPr lang="nl-NL" sz="2000" dirty="0" smtClean="0"/>
                </a:br>
                <a:r>
                  <a:rPr lang="nl-NL" sz="2000" dirty="0" smtClean="0"/>
                  <a:t>       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vertices</a:t>
                </a:r>
                <a:r>
                  <a:rPr lang="nl-NL" sz="2000" dirty="0" smtClean="0"/>
                  <a:t> or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edges</a:t>
                </a:r>
                <a:r>
                  <a:rPr lang="nl-NL" sz="2000" dirty="0" smtClean="0"/>
                  <a:t>, </a:t>
                </a:r>
                <a:br>
                  <a:rPr lang="nl-NL" sz="2000" dirty="0" smtClean="0"/>
                </a:br>
                <a:r>
                  <a:rPr lang="nl-NL" sz="2000" dirty="0" smtClean="0"/>
                  <a:t>       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no </a:t>
                </a:r>
                <a:r>
                  <a:rPr lang="nl-NL" sz="2000" dirty="0" err="1" smtClean="0"/>
                  <a:t>size</a:t>
                </a:r>
                <a:r>
                  <a:rPr lang="nl-NL" sz="2000" dirty="0" smtClean="0"/>
                  <a:t>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 vertex cover and we output </a:t>
                </a:r>
                <a:r>
                  <a:rPr lang="nl-NL" sz="2000" dirty="0" err="1" smtClean="0"/>
                  <a:t>answer</a:t>
                </a:r>
                <a:r>
                  <a:rPr lang="nl-NL" sz="2000" dirty="0" smtClean="0"/>
                  <a:t> </a:t>
                </a:r>
                <a:r>
                  <a:rPr lang="nl-NL" sz="2000" cap="small" dirty="0" smtClean="0"/>
                  <a:t>no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1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of the cutoff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29211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sz="2000" b="1" dirty="0" err="1" smtClean="0"/>
                  <a:t>Proof</a:t>
                </a:r>
                <a:r>
                  <a:rPr lang="nl-NL" sz="2000" b="1" dirty="0"/>
                  <a:t>.</a:t>
                </a:r>
                <a:r>
                  <a:rPr lang="nl-NL" sz="2000" dirty="0"/>
                  <a:t> </a:t>
                </a:r>
              </a:p>
              <a:p>
                <a:pPr lvl="1"/>
                <a:r>
                  <a:rPr lang="en-US" sz="20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a vertex cover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l-NL" sz="2000" dirty="0" smtClean="0"/>
              </a:p>
              <a:p>
                <a:pPr lvl="1"/>
                <a:r>
                  <a:rPr lang="nl-NL" sz="2000" dirty="0" err="1" smtClean="0"/>
                  <a:t>Since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(R1)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 smtClean="0"/>
                  <a:t>every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vertex of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has at </a:t>
                </a:r>
                <a:r>
                  <a:rPr lang="nl-NL" sz="2000" dirty="0" err="1"/>
                  <a:t>least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one</a:t>
                </a:r>
                <a:r>
                  <a:rPr lang="nl-NL" sz="2000" dirty="0"/>
                  <a:t> </a:t>
                </a:r>
                <a:r>
                  <a:rPr lang="nl-NL" sz="2000" dirty="0" err="1" smtClean="0">
                    <a:solidFill>
                      <a:srgbClr val="0070C0"/>
                    </a:solidFill>
                  </a:rPr>
                  <a:t>edge</a:t>
                </a:r>
                <a:endParaRPr lang="nl-NL" sz="20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nl-NL" sz="2000" dirty="0" err="1"/>
                  <a:t>Since</a:t>
                </a:r>
                <a:r>
                  <a:rPr lang="nl-NL" sz="2000" dirty="0"/>
                  <a:t> (R2)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every</a:t>
                </a:r>
                <a:r>
                  <a:rPr lang="nl-NL" sz="2000" dirty="0"/>
                  <a:t> vertex has </a:t>
                </a:r>
                <a:r>
                  <a:rPr lang="nl-NL" sz="2000" dirty="0" err="1">
                    <a:solidFill>
                      <a:srgbClr val="0070C0"/>
                    </a:solidFill>
                  </a:rPr>
                  <a:t>degree</a:t>
                </a:r>
                <a:r>
                  <a:rPr lang="nl-NL" sz="2000" dirty="0">
                    <a:solidFill>
                      <a:srgbClr val="0070C0"/>
                    </a:solidFill>
                  </a:rPr>
                  <a:t> </a:t>
                </a:r>
                <a:r>
                  <a:rPr lang="nl-NL" sz="2000" dirty="0"/>
                  <a:t>at most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nl-NL" sz="20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⋅|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nl-NL" sz="2000" dirty="0"/>
              </a:p>
              <a:p>
                <a:pPr lvl="1"/>
                <a:r>
                  <a:rPr lang="nl-NL" sz="2000" dirty="0" err="1"/>
                  <a:t>So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sz="2000" dirty="0"/>
              </a:p>
              <a:p>
                <a:pPr lvl="1"/>
                <a:r>
                  <a:rPr lang="nl-NL" sz="2000" dirty="0" err="1" smtClean="0"/>
                  <a:t>So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/>
                  <a:t> has a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2921198"/>
              </a:xfrm>
              <a:blipFill rotWithShape="0">
                <a:blip r:embed="rId2"/>
                <a:stretch>
                  <a:fillRect l="-741" t="-1042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grpSp>
        <p:nvGrpSpPr>
          <p:cNvPr id="10" name="GraphAndS"/>
          <p:cNvGrpSpPr/>
          <p:nvPr/>
        </p:nvGrpSpPr>
        <p:grpSpPr>
          <a:xfrm>
            <a:off x="2309812" y="4838030"/>
            <a:ext cx="4672135" cy="1371600"/>
            <a:chOff x="2309812" y="4838030"/>
            <a:chExt cx="4672135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812" y="4838030"/>
              <a:ext cx="4524375" cy="13716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2445443" y="5559089"/>
              <a:ext cx="4536504" cy="608807"/>
            </a:xfrm>
            <a:prstGeom prst="round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</a:t>
              </a: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491365" y="976829"/>
                <a:ext cx="8075240" cy="79598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nl-NL" sz="2000" b="1" dirty="0" smtClean="0"/>
                  <a:t>Lemma.</a:t>
                </a:r>
                <a:r>
                  <a:rPr lang="nl-NL" sz="2000" dirty="0" smtClean="0"/>
                  <a:t>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is </a:t>
                </a:r>
                <a:r>
                  <a:rPr lang="nl-NL" sz="2000" dirty="0" err="1">
                    <a:solidFill>
                      <a:srgbClr val="0070C0"/>
                    </a:solidFill>
                  </a:rPr>
                  <a:t>exhaustively</a:t>
                </a:r>
                <a:r>
                  <a:rPr lang="nl-NL" sz="2000" dirty="0">
                    <a:solidFill>
                      <a:srgbClr val="0070C0"/>
                    </a:solidFill>
                  </a:rPr>
                  <a:t> </a:t>
                </a:r>
                <a:r>
                  <a:rPr lang="nl-NL" sz="2000" dirty="0" err="1">
                    <a:solidFill>
                      <a:srgbClr val="0070C0"/>
                    </a:solidFill>
                  </a:rPr>
                  <a:t>reduced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under</a:t>
                </a:r>
                <a:r>
                  <a:rPr lang="nl-NL" sz="2000" dirty="0"/>
                  <a:t> (R1)-(R2)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has more </a:t>
                </a:r>
                <a:r>
                  <a:rPr lang="nl-NL" sz="2000" dirty="0" err="1"/>
                  <a:t>than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 err="1"/>
                  <a:t>vertices</a:t>
                </a:r>
                <a:r>
                  <a:rPr lang="nl-NL" sz="20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edges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then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no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976829"/>
                <a:ext cx="8075240" cy="79598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0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Preprocessing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>
                    <a:solidFill>
                      <a:schemeClr val="bg1"/>
                    </a:solidFill>
                  </a:rPr>
                  <a:t> </a:t>
                </a:r>
                <a:r>
                  <a:rPr lang="nl-NL" dirty="0" smtClean="0"/>
                  <a:t>(R1)-(R3)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exhaustively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applied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</a:t>
                </a:r>
              </a:p>
              <a:p>
                <a:r>
                  <a:rPr lang="nl-NL" dirty="0" smtClean="0">
                    <a:solidFill>
                      <a:schemeClr val="bg1"/>
                    </a:solidFill>
                  </a:rPr>
                  <a:t> </a:t>
                </a:r>
                <a:r>
                  <a:rPr lang="nl-NL" dirty="0" smtClean="0"/>
                  <a:t>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time, we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:r>
                  <a:rPr lang="nl-NL" dirty="0" smtClean="0"/>
                  <a:t>the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instances</a:t>
                </a:r>
                <a:r>
                  <a:rPr lang="nl-NL" dirty="0" smtClean="0"/>
                  <a:t> are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equivalent</a:t>
                </a:r>
                <a:endParaRPr lang="nl-NL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323528" y="4365104"/>
                <a:ext cx="8496944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cap="small" dirty="0" smtClean="0"/>
                  <a:t>Vertex Cover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parameterized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by</a:t>
                </a:r>
                <a:r>
                  <a:rPr lang="nl-NL" sz="2800" dirty="0" smtClean="0"/>
                  <a:t> solution </a:t>
                </a:r>
                <a:r>
                  <a:rPr lang="nl-NL" sz="2800" dirty="0" err="1" smtClean="0"/>
                  <a:t>size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has a kernel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vertices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edges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365104"/>
                <a:ext cx="8496944" cy="8640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9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kernel for vertex cover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Crown reductions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7" name="Crown" descr="Afbeeldingsresultaat voor head crown carto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065127"/>
            <a:ext cx="3024336" cy="9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 smtClean="0"/>
                  <a:t>a degree-1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smtClean="0"/>
                  <a:t>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b="0" dirty="0" smtClean="0"/>
                  <a:t>Exists optimal vertex </a:t>
                </a:r>
                <a:r>
                  <a:rPr lang="en-US" dirty="0" smtClean="0"/>
                  <a:t>cover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sp>
        <p:nvSpPr>
          <p:cNvPr id="8" name="ReduceTo"/>
          <p:cNvSpPr/>
          <p:nvPr/>
        </p:nvSpPr>
        <p:spPr bwMode="auto">
          <a:xfrm rot="16200000">
            <a:off x="4305139" y="406356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8" y="3140968"/>
            <a:ext cx="2533650" cy="2781300"/>
          </a:xfrm>
          <a:prstGeom prst="rect">
            <a:avLst/>
          </a:prstGeom>
        </p:spPr>
      </p:pic>
      <p:pic>
        <p:nvPicPr>
          <p:cNvPr id="13" name="Reduc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941193"/>
            <a:ext cx="2533650" cy="98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hangeParam"/>
              <p:cNvSpPr txBox="1"/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ChangeParam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ighlightedEd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88" y="3143909"/>
            <a:ext cx="25336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non-adjacent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with neighborhood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b="0" dirty="0" smtClean="0"/>
                  <a:t>Exists optimal vertex </a:t>
                </a:r>
                <a:r>
                  <a:rPr lang="en-US" dirty="0" smtClean="0"/>
                  <a:t>cover using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and not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sp>
        <p:nvSpPr>
          <p:cNvPr id="8" name="ReduceTo"/>
          <p:cNvSpPr/>
          <p:nvPr/>
        </p:nvSpPr>
        <p:spPr bwMode="auto">
          <a:xfrm rot="16200000">
            <a:off x="4305139" y="406356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Reduc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941193"/>
            <a:ext cx="2533650" cy="98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hangeParam"/>
              <p:cNvSpPr txBox="1"/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ChangeParam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npu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88" y="3138568"/>
            <a:ext cx="2533650" cy="2781300"/>
          </a:xfrm>
          <a:prstGeom prst="rect">
            <a:avLst/>
          </a:prstGeom>
        </p:spPr>
      </p:pic>
      <p:pic>
        <p:nvPicPr>
          <p:cNvPr id="3" name="HighlightEdg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588" y="3138568"/>
            <a:ext cx="25336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"/>
          <p:cNvSpPr/>
          <p:nvPr/>
        </p:nvSpPr>
        <p:spPr bwMode="auto">
          <a:xfrm>
            <a:off x="1259632" y="2924944"/>
            <a:ext cx="7200800" cy="7557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st"/>
          <p:cNvSpPr/>
          <p:nvPr/>
        </p:nvSpPr>
        <p:spPr bwMode="auto">
          <a:xfrm>
            <a:off x="1259632" y="4122504"/>
            <a:ext cx="7200800" cy="1682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stlabel"/>
              <p:cNvSpPr/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Remainder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not adjacent 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est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blipFill rotWithShape="0">
                <a:blip r:embed="rId2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rown"/>
              <p:cNvSpPr/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Crown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independent</a:t>
                </a:r>
                <a:r>
                  <a:rPr kumimoji="0" lang="en-US" sz="2400" i="1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set</a:t>
                </a:r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6" name="Cr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crown decomposition </a:t>
                </a:r>
                <a:r>
                  <a:rPr lang="en-US" dirty="0" smtClean="0"/>
                  <a:t>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  <a:blipFill rotWithShape="0">
                <a:blip r:embed="rId4"/>
                <a:stretch>
                  <a:fillRect l="-1111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adlabel"/>
              <p:cNvSpPr/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Head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matched into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Head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pic>
        <p:nvPicPr>
          <p:cNvPr id="19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atch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25173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(non-empty)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8029" y="3362261"/>
            <a:ext cx="222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(may contain edges)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512" y="6012577"/>
                <a:ext cx="87849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cap="small" dirty="0">
                    <a:solidFill>
                      <a:srgbClr val="0070C0"/>
                    </a:solidFill>
                    <a:latin typeface="+mj-lt"/>
                  </a:rPr>
                  <a:t>opt</a:t>
                </a:r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vertex cover containing all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and none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012577"/>
                <a:ext cx="8784976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rown" descr="Afbeeldingsresultaat voor head crown cartoon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024336" cy="9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6" grpId="0" animBg="1"/>
      <p:bldP spid="11" grpId="0"/>
      <p:bldP spid="5" grpId="0"/>
      <p:bldP spid="17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Crown reduction for </a:t>
            </a:r>
            <a:r>
              <a:rPr lang="en-US" cap="small" dirty="0"/>
              <a:t>Vertex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15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840196" y="2780928"/>
            <a:ext cx="1595900" cy="1111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Bottom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725" y="3933056"/>
            <a:ext cx="2876550" cy="1872208"/>
          </a:xfrm>
          <a:prstGeom prst="rect">
            <a:avLst/>
          </a:prstGeom>
          <a:ln>
            <a:noFill/>
          </a:ln>
        </p:spPr>
      </p:pic>
      <p:pic>
        <p:nvPicPr>
          <p:cNvPr id="16" name="Queen" descr="Afbeeldingsresultaat voor alice in wonderland off with his hea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48" y="2642393"/>
            <a:ext cx="2400716" cy="28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 bwMode="auto">
          <a:xfrm flipH="1">
            <a:off x="202371" y="1233592"/>
            <a:ext cx="3185376" cy="648072"/>
          </a:xfrm>
          <a:prstGeom prst="wedgeRectCallout">
            <a:avLst>
              <a:gd name="adj1" fmla="val -180"/>
              <a:gd name="adj2" fmla="val 27452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Off with</a:t>
            </a:r>
            <a:r>
              <a:rPr kumimoji="0" lang="en-US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his head!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9832" y="2060848"/>
            <a:ext cx="3024336" cy="1872208"/>
            <a:chOff x="3059832" y="2060848"/>
            <a:chExt cx="3024336" cy="1872208"/>
          </a:xfrm>
        </p:grpSpPr>
        <p:pic>
          <p:nvPicPr>
            <p:cNvPr id="14" name="Crown" descr="Afbeeldingsresultaat voor head crown cartoo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060848"/>
              <a:ext cx="3024336" cy="95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Head" descr="Afbeeldingsresultaat voor stick figure cartoon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40196" y="2952590"/>
              <a:ext cx="1926763" cy="940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Top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019" y="2109564"/>
              <a:ext cx="2876550" cy="18234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if and only if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5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16146 2.96296E-6 C 0.23385 2.96296E-6 0.32292 0.06898 0.32292 0.125 L 0.32292 0.2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Crown-based kernelization for </a:t>
            </a:r>
            <a:r>
              <a:rPr lang="en-US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Strategy to </a:t>
                </a:r>
                <a:r>
                  <a:rPr lang="en-US" dirty="0" err="1" smtClean="0"/>
                  <a:t>kernelize</a:t>
                </a:r>
                <a:r>
                  <a:rPr lang="en-US" dirty="0" smtClean="0"/>
                  <a:t>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 a crown decomposition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repeat as long as a crown decomposition can be found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0408056"/>
              </p:ext>
            </p:extLst>
          </p:nvPr>
        </p:nvGraphicFramePr>
        <p:xfrm>
          <a:off x="755576" y="4149080"/>
          <a:ext cx="763284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72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20581"/>
                <a:ext cx="8229600" cy="3105582"/>
              </a:xfrm>
            </p:spPr>
            <p:txBody>
              <a:bodyPr/>
              <a:lstStyle/>
              <a:p>
                <a:r>
                  <a:rPr lang="en-US" dirty="0" smtClean="0"/>
                  <a:t>If we fail to find a crown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and is </a:t>
                </a:r>
                <a:r>
                  <a:rPr lang="en-US" dirty="0" err="1" smtClean="0"/>
                  <a:t>kernelized</a:t>
                </a:r>
                <a:r>
                  <a:rPr lang="en-US" dirty="0" smtClean="0"/>
                  <a:t>, or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matching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no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vertex cover</a:t>
                </a:r>
              </a:p>
              <a:p>
                <a:endParaRPr lang="en-US" dirty="0"/>
              </a:p>
              <a:p>
                <a:r>
                  <a:rPr lang="en-US" dirty="0" smtClean="0"/>
                  <a:t>To get a kernel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vertices, suffices to prove the lemma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20581"/>
                <a:ext cx="8229600" cy="3105582"/>
              </a:xfrm>
              <a:blipFill rotWithShape="0">
                <a:blip r:embed="rId2"/>
                <a:stretch>
                  <a:fillRect l="-1185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1208740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08740"/>
                <a:ext cx="8219256" cy="158417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2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 of </a:t>
            </a:r>
            <a:r>
              <a:rPr lang="nl-NL" dirty="0" err="1" smtClean="0"/>
              <a:t>the</a:t>
            </a:r>
            <a:r>
              <a:rPr lang="nl-NL" dirty="0" smtClean="0"/>
              <a:t> lost continent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58" y="1309192"/>
            <a:ext cx="7958509" cy="470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 rot="21186821">
            <a:off x="899245" y="260053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Crown reduction</a:t>
            </a:r>
          </a:p>
        </p:txBody>
      </p:sp>
      <p:sp>
        <p:nvSpPr>
          <p:cNvPr id="8" name="TextBox 7"/>
          <p:cNvSpPr txBox="1"/>
          <p:nvPr/>
        </p:nvSpPr>
        <p:spPr>
          <a:xfrm rot="1755517">
            <a:off x="747486" y="42739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Sunflower lemma</a:t>
            </a:r>
          </a:p>
        </p:txBody>
      </p:sp>
      <p:sp>
        <p:nvSpPr>
          <p:cNvPr id="9" name="TextBox 8"/>
          <p:cNvSpPr txBox="1"/>
          <p:nvPr/>
        </p:nvSpPr>
        <p:spPr>
          <a:xfrm rot="21219477">
            <a:off x="2588887" y="304244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Representative sets</a:t>
            </a:r>
          </a:p>
        </p:txBody>
      </p:sp>
      <p:sp>
        <p:nvSpPr>
          <p:cNvPr id="10" name="TextBox 9"/>
          <p:cNvSpPr txBox="1"/>
          <p:nvPr/>
        </p:nvSpPr>
        <p:spPr>
          <a:xfrm rot="20944527">
            <a:off x="3724247" y="461193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Well-quasi ordering</a:t>
            </a:r>
          </a:p>
        </p:txBody>
      </p:sp>
      <p:sp>
        <p:nvSpPr>
          <p:cNvPr id="11" name="TextBox 10"/>
          <p:cNvSpPr txBox="1"/>
          <p:nvPr/>
        </p:nvSpPr>
        <p:spPr>
          <a:xfrm rot="1100354">
            <a:off x="5619646" y="250831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Protrusion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reduction</a:t>
            </a:r>
          </a:p>
        </p:txBody>
      </p:sp>
      <p:sp>
        <p:nvSpPr>
          <p:cNvPr id="12" name="TextBox 11"/>
          <p:cNvSpPr txBox="1"/>
          <p:nvPr/>
        </p:nvSpPr>
        <p:spPr>
          <a:xfrm rot="263862">
            <a:off x="2463866" y="20831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Linear algebra</a:t>
            </a:r>
          </a:p>
        </p:txBody>
      </p:sp>
      <p:sp>
        <p:nvSpPr>
          <p:cNvPr id="13" name="TextBox 12"/>
          <p:cNvSpPr txBox="1"/>
          <p:nvPr/>
        </p:nvSpPr>
        <p:spPr>
          <a:xfrm rot="263862">
            <a:off x="5089305" y="367018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Expansion lemma</a:t>
            </a:r>
          </a:p>
        </p:txBody>
      </p:sp>
      <p:sp>
        <p:nvSpPr>
          <p:cNvPr id="14" name="TextBox 13"/>
          <p:cNvSpPr txBox="1"/>
          <p:nvPr/>
        </p:nvSpPr>
        <p:spPr>
          <a:xfrm rot="21382200">
            <a:off x="2539674" y="366953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Concentration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bounds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57200" y="2908399"/>
            <a:ext cx="8229600" cy="15287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 dirty="0" smtClean="0"/>
              <a:t>The lost continent of polynomial time contains: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provably effective</a:t>
            </a:r>
            <a:r>
              <a:rPr lang="en-US" sz="2400" dirty="0" smtClean="0"/>
              <a:t> and </a:t>
            </a:r>
            <a:r>
              <a:rPr lang="en-US" sz="2400" i="1" dirty="0" smtClean="0"/>
              <a:t>efficient</a:t>
            </a:r>
            <a:r>
              <a:rPr lang="en-US" sz="2400" dirty="0" smtClean="0"/>
              <a:t> preprocessing algorithms</a:t>
            </a:r>
          </a:p>
          <a:p>
            <a:pPr lvl="1"/>
            <a:r>
              <a:rPr lang="en-US" sz="2400" dirty="0" smtClean="0"/>
              <a:t>that reduce the sizes of NP-hard inputs </a:t>
            </a:r>
          </a:p>
          <a:p>
            <a:pPr lvl="1"/>
            <a:r>
              <a:rPr lang="en-US" sz="1600" dirty="0" smtClean="0"/>
              <a:t>(without changing the answer)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8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8" name="M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9" name="M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0" name="M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1" name="Bipartit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2" name="BipartiteMatchi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26" name="Initial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20" name="ExtraEdge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9325" y="2200501"/>
            <a:ext cx="2657475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Greedily find maximal matching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b="1" dirty="0" smtClean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(a) holds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Unmatched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are independent</a:t>
                </a:r>
              </a:p>
              <a:p>
                <a:pPr marL="857250" lvl="1" indent="-457200"/>
                <a:r>
                  <a:rPr lang="en-US" dirty="0" smtClean="0"/>
                  <a:t>Compute maximum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in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b="0" dirty="0" smtClean="0"/>
              </a:p>
              <a:p>
                <a:pPr marL="1314450" lvl="2" indent="-514350">
                  <a:buFont typeface="+mj-lt"/>
                  <a:buAutoNum type="romanL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(a) holds</a:t>
                </a:r>
              </a:p>
              <a:p>
                <a:pPr marL="1314450" lvl="2" indent="-514350">
                  <a:buFont typeface="+mj-lt"/>
                  <a:buAutoNum type="romanLcPeriod"/>
                </a:pPr>
                <a:r>
                  <a:rPr lang="en-US" dirty="0" smtClean="0"/>
                  <a:t>Else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leaves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unsaturated</a:t>
                </a:r>
              </a:p>
              <a:p>
                <a:pPr marL="1257300" lvl="3" indent="0">
                  <a:buNone/>
                </a:pPr>
                <a:r>
                  <a:rPr lang="en-US" dirty="0" smtClean="0"/>
                  <a:t> (If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saturates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  <a:blipFill rotWithShape="0">
                <a:blip r:embed="rId11"/>
                <a:stretch>
                  <a:fillRect l="-1555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8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nitialRb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2200501"/>
            <a:ext cx="2933700" cy="3429000"/>
          </a:xfrm>
          <a:prstGeom prst="rect">
            <a:avLst/>
          </a:prstGeom>
        </p:spPr>
      </p:pic>
      <p:pic>
        <p:nvPicPr>
          <p:cNvPr id="20" name="Mid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200501"/>
            <a:ext cx="1828800" cy="3429000"/>
          </a:xfrm>
          <a:prstGeom prst="rect">
            <a:avLst/>
          </a:prstGeom>
        </p:spPr>
      </p:pic>
      <p:pic>
        <p:nvPicPr>
          <p:cNvPr id="21" name="Complet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200501"/>
            <a:ext cx="18288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</p:spPr>
            <p:txBody>
              <a:bodyPr/>
              <a:lstStyle/>
              <a:p>
                <a:r>
                  <a:rPr lang="en-US" dirty="0" smtClean="0"/>
                  <a:t>Else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leaves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unsaturated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</m:oMath>
                </a14:m>
                <a:r>
                  <a:rPr lang="en-US" dirty="0"/>
                  <a:t> vertices reachable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from an </a:t>
                </a:r>
                <a:r>
                  <a:rPr lang="en-US" dirty="0" err="1"/>
                  <a:t>unsat</a:t>
                </a:r>
                <a:r>
                  <a:rPr lang="en-US" dirty="0"/>
                  <a:t>. </a:t>
                </a:r>
                <a:r>
                  <a:rPr lang="en-US" dirty="0" smtClean="0"/>
                  <a:t>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-vertex by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-alternating path</a:t>
                </a:r>
              </a:p>
              <a:p>
                <a:r>
                  <a:rPr lang="en-US" dirty="0" smtClean="0"/>
                  <a:t>This gives a crown decomposition: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Crown: 	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sz="1600" dirty="0" smtClean="0"/>
                  <a:t>[non-empty, independent]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dirty="0" smtClean="0"/>
                  <a:t>Head: 	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sz="1600" dirty="0" smtClean="0"/>
                  <a:t>[matched into crown]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Remainder: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sz="1600" dirty="0" smtClean="0"/>
                  <a:t>[not adjacent to crown]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  <a:blipFill rotWithShape="0">
                <a:blip r:embed="rId6"/>
                <a:stretch>
                  <a:fillRect l="-1555" t="-1555" r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 bwMode="auto">
          <a:xfrm>
            <a:off x="8028384" y="3861049"/>
            <a:ext cx="576064" cy="1656184"/>
          </a:xfrm>
          <a:prstGeom prst="round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5" name="Crown" descr="Afbeeldingsresultaat voor head crown cartoo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117837" y="4542627"/>
            <a:ext cx="1055575" cy="3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 bwMode="auto">
          <a:xfrm>
            <a:off x="6948264" y="3933056"/>
            <a:ext cx="576064" cy="1046298"/>
          </a:xfrm>
          <a:prstGeom prst="round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7" name="Positive" descr="C:\Documents and Settings\bart.STAFF\Local Settings\Temporary Internet Files\Content.IE5\QVXOH154\MC900433817[1]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400000">
            <a:off x="6444208" y="4118253"/>
            <a:ext cx="675903" cy="67590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heorem"/>
              <p:cNvSpPr/>
              <p:nvPr/>
            </p:nvSpPr>
            <p:spPr bwMode="auto">
              <a:xfrm>
                <a:off x="323528" y="5583220"/>
                <a:ext cx="8496944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cap="small" dirty="0" smtClean="0"/>
                  <a:t>Vertex Cover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parameterized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by</a:t>
                </a:r>
                <a:r>
                  <a:rPr lang="nl-NL" sz="2800" dirty="0" smtClean="0"/>
                  <a:t> solution </a:t>
                </a:r>
                <a:r>
                  <a:rPr lang="nl-NL" sz="2800" dirty="0" err="1" smtClean="0"/>
                  <a:t>size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has a kernel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vertices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edges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583220"/>
                <a:ext cx="8496944" cy="86409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3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5965"/>
            <a:ext cx="8229600" cy="32801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590448102"/>
                  </p:ext>
                </p:extLst>
              </p:nvPr>
            </p:nvGraphicFramePr>
            <p:xfrm>
              <a:off x="1434306" y="3284984"/>
              <a:ext cx="6096000" cy="318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590448102"/>
                  </p:ext>
                </p:extLst>
              </p:nvPr>
            </p:nvGraphicFramePr>
            <p:xfrm>
              <a:off x="1434306" y="3284984"/>
              <a:ext cx="6096000" cy="318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pic>
        <p:nvPicPr>
          <p:cNvPr id="6" name="Picture 8" descr="Afbeeldingsresultaat voor head crown cartoo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21906" cy="7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399" y="1110415"/>
            <a:ext cx="6541201" cy="168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5848" y="2041350"/>
            <a:ext cx="136815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WG ‘04</a:t>
            </a:r>
            <a:endParaRPr lang="en-US" sz="2400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64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E6799B-CFF0-4B11-B2DB-FFD7D7936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5">
                                            <p:graphicEl>
                                              <a:dgm id="{17E6799B-CFF0-4B11-B2DB-FFD7D7936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0E73A9-4CDC-4FBC-8F07-1C1157A7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5">
                                            <p:graphicEl>
                                              <a:dgm id="{860E73A9-4CDC-4FBC-8F07-1C1157A71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282580-6950-49DF-B18C-8E7727F6E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5">
                                            <p:graphicEl>
                                              <a:dgm id="{94282580-6950-49DF-B18C-8E7727F6E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5A08D2-F746-44F0-9935-73DB16ED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5">
                                            <p:graphicEl>
                                              <a:dgm id="{815A08D2-F746-44F0-9935-73DB16ED9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D3B0-7C9E-454A-A959-F6ABEFAFB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F6D7D3B0-7C9E-454A-A959-F6ABEFAFB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22FEB6-AA20-4AED-86C8-9E393EDEA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5">
                                            <p:graphicEl>
                                              <a:dgm id="{7922FEB6-AA20-4AED-86C8-9E393EDEA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1ED0D-F46F-4311-BB99-6F4538CB8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5">
                                            <p:graphicEl>
                                              <a:dgm id="{C1F1ED0D-F46F-4311-BB99-6F4538CB8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34967B-D384-4C19-B1D5-49484E164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5">
                                            <p:graphicEl>
                                              <a:dgm id="{B834967B-D384-4C19-B1D5-49484E164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718B0E-07FF-4FD8-A66D-C06C0FFCA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5">
                                            <p:graphicEl>
                                              <a:dgm id="{AD718B0E-07FF-4FD8-A66D-C06C0FFCA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237620-9243-4C80-B5C1-EE452189D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5">
                                            <p:graphicEl>
                                              <a:dgm id="{85237620-9243-4C80-B5C1-EE452189D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5FE89D-44E3-4378-9A88-969B4702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5">
                                            <p:graphicEl>
                                              <a:dgm id="{715FE89D-44E3-4378-9A88-969B47024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0A8256-ED95-4D8F-80BB-49D12A715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5">
                                            <p:graphicEl>
                                              <a:dgm id="{040A8256-ED95-4D8F-80BB-49D12A715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 for </a:t>
            </a:r>
            <a:r>
              <a:rPr lang="en-US" cap="small" dirty="0" smtClean="0"/>
              <a:t>Vertex Cover</a:t>
            </a:r>
            <a:r>
              <a:rPr lang="en-US" dirty="0" smtClean="0"/>
              <a:t> 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Current-best kernel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[Nemhauser&amp;Trotter’75]</a:t>
                </a:r>
              </a:p>
              <a:p>
                <a:pPr marL="0" indent="0">
                  <a:buNone/>
                </a:pPr>
                <a:endParaRPr lang="en-US" sz="1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Current-best runtime for 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-vertex kernel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772816"/>
                <a:ext cx="8496944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dirty="0" smtClean="0"/>
                  <a:t>Does </a:t>
                </a:r>
                <a:r>
                  <a:rPr lang="en-US" sz="2800" cap="small" dirty="0" smtClean="0"/>
                  <a:t>Vertex Cover </a:t>
                </a:r>
                <a:r>
                  <a:rPr lang="en-US" sz="2800" dirty="0" smtClean="0"/>
                  <a:t>have a kernel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vertices,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?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96944" cy="136815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4320210"/>
                <a:ext cx="8496944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dirty="0" smtClean="0"/>
                  <a:t>Does </a:t>
                </a:r>
                <a:r>
                  <a:rPr lang="en-US" sz="2800" cap="small" dirty="0" smtClean="0"/>
                  <a:t>Vertex Cover </a:t>
                </a:r>
                <a:r>
                  <a:rPr lang="en-US" sz="2800" dirty="0" smtClean="0"/>
                  <a:t>have a kernel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vertices that can be computed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time?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320210"/>
                <a:ext cx="8496944" cy="136815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kernelization for hitting 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sunflower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02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0" dirty="0" smtClean="0">
                    <a:latin typeface="+mj-lt"/>
                  </a:rPr>
                  <a:t>-</a:t>
                </a:r>
                <a:r>
                  <a:rPr lang="en-US" cap="small" dirty="0" smtClean="0"/>
                  <a:t>Hitting Set</a:t>
                </a:r>
                <a:r>
                  <a:rPr lang="en-US" dirty="0" smtClean="0"/>
                  <a:t> problem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Set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and a collection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of subsets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that have size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  <a:blipFill rotWithShape="0">
                <a:blip r:embed="rId4"/>
                <a:stretch>
                  <a:fillRect l="-1074" t="-989" r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p:sp>
        <p:nvSpPr>
          <p:cNvPr id="5" name="Rectangle 4"/>
          <p:cNvSpPr/>
          <p:nvPr/>
        </p:nvSpPr>
        <p:spPr bwMode="auto">
          <a:xfrm>
            <a:off x="1727945" y="2813272"/>
            <a:ext cx="5544616" cy="30243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213" y="309888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13" y="3098884"/>
                <a:ext cx="32468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2321" y="2971800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21" y="2971800"/>
                <a:ext cx="32468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1325" y="4109996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325" y="4109996"/>
                <a:ext cx="32468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07288" y="371877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288" y="3718773"/>
                <a:ext cx="32468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82607" y="4798022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607" y="4798022"/>
                <a:ext cx="32468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2023" y="490574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23" y="4905744"/>
                <a:ext cx="324681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63525" y="5013465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525" y="5013465"/>
                <a:ext cx="324681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4449" y="3529771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449" y="3529771"/>
                <a:ext cx="324681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26491" y="3934216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91" y="3934216"/>
                <a:ext cx="324681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63071" y="490574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71" y="4905744"/>
                <a:ext cx="324681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6997" y="4109997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97" y="4109997"/>
                <a:ext cx="324681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5884" y="306657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84" y="3066573"/>
                <a:ext cx="324681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68344" y="436510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344" y="4365103"/>
                <a:ext cx="324681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 bwMode="auto">
          <a:xfrm>
            <a:off x="3144947" y="3065703"/>
            <a:ext cx="1751350" cy="1731449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Oval 26"/>
          <p:cNvSpPr/>
          <p:nvPr/>
        </p:nvSpPr>
        <p:spPr bwMode="auto">
          <a:xfrm rot="379478">
            <a:off x="5065438" y="3496998"/>
            <a:ext cx="2050974" cy="140778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595290" y="2894630"/>
            <a:ext cx="3070576" cy="821667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Oval 30"/>
          <p:cNvSpPr/>
          <p:nvPr/>
        </p:nvSpPr>
        <p:spPr bwMode="auto">
          <a:xfrm rot="3074235">
            <a:off x="1702194" y="4120531"/>
            <a:ext cx="1824093" cy="1293214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Oval 31"/>
          <p:cNvSpPr/>
          <p:nvPr/>
        </p:nvSpPr>
        <p:spPr bwMode="auto">
          <a:xfrm rot="16574235">
            <a:off x="4661045" y="3792103"/>
            <a:ext cx="2512384" cy="1293214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Oval 32"/>
          <p:cNvSpPr/>
          <p:nvPr/>
        </p:nvSpPr>
        <p:spPr bwMode="auto">
          <a:xfrm rot="303298">
            <a:off x="2767628" y="4727695"/>
            <a:ext cx="3591407" cy="776841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3823276" y="3378258"/>
            <a:ext cx="2945229" cy="1242867"/>
          </a:xfrm>
          <a:custGeom>
            <a:avLst/>
            <a:gdLst>
              <a:gd name="connsiteX0" fmla="*/ 2401261 w 2910626"/>
              <a:gd name="connsiteY0" fmla="*/ 185458 h 1316473"/>
              <a:gd name="connsiteX1" fmla="*/ 1731410 w 2910626"/>
              <a:gd name="connsiteY1" fmla="*/ 759616 h 1316473"/>
              <a:gd name="connsiteX2" fmla="*/ 147159 w 2910626"/>
              <a:gd name="connsiteY2" fmla="*/ 738351 h 1316473"/>
              <a:gd name="connsiteX3" fmla="*/ 189689 w 2910626"/>
              <a:gd name="connsiteY3" fmla="*/ 1248714 h 1316473"/>
              <a:gd name="connsiteX4" fmla="*/ 1210415 w 2910626"/>
              <a:gd name="connsiteY4" fmla="*/ 1227449 h 1316473"/>
              <a:gd name="connsiteX5" fmla="*/ 1986592 w 2910626"/>
              <a:gd name="connsiteY5" fmla="*/ 1269979 h 1316473"/>
              <a:gd name="connsiteX6" fmla="*/ 2869094 w 2910626"/>
              <a:gd name="connsiteY6" fmla="*/ 483169 h 1316473"/>
              <a:gd name="connsiteX7" fmla="*/ 2730871 w 2910626"/>
              <a:gd name="connsiteY7" fmla="*/ 15337 h 1316473"/>
              <a:gd name="connsiteX8" fmla="*/ 2401261 w 2910626"/>
              <a:gd name="connsiteY8" fmla="*/ 185458 h 1316473"/>
              <a:gd name="connsiteX0" fmla="*/ 2401261 w 2945229"/>
              <a:gd name="connsiteY0" fmla="*/ 111852 h 1242867"/>
              <a:gd name="connsiteX1" fmla="*/ 1731410 w 2945229"/>
              <a:gd name="connsiteY1" fmla="*/ 686010 h 1242867"/>
              <a:gd name="connsiteX2" fmla="*/ 147159 w 2945229"/>
              <a:gd name="connsiteY2" fmla="*/ 664745 h 1242867"/>
              <a:gd name="connsiteX3" fmla="*/ 189689 w 2945229"/>
              <a:gd name="connsiteY3" fmla="*/ 1175108 h 1242867"/>
              <a:gd name="connsiteX4" fmla="*/ 1210415 w 2945229"/>
              <a:gd name="connsiteY4" fmla="*/ 1153843 h 1242867"/>
              <a:gd name="connsiteX5" fmla="*/ 1986592 w 2945229"/>
              <a:gd name="connsiteY5" fmla="*/ 1196373 h 1242867"/>
              <a:gd name="connsiteX6" fmla="*/ 2869094 w 2945229"/>
              <a:gd name="connsiteY6" fmla="*/ 409563 h 1242867"/>
              <a:gd name="connsiteX7" fmla="*/ 2869094 w 2945229"/>
              <a:gd name="connsiteY7" fmla="*/ 26791 h 1242867"/>
              <a:gd name="connsiteX8" fmla="*/ 2401261 w 2945229"/>
              <a:gd name="connsiteY8" fmla="*/ 111852 h 12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5229" h="1242867">
                <a:moveTo>
                  <a:pt x="2401261" y="111852"/>
                </a:moveTo>
                <a:cubicBezTo>
                  <a:pt x="2211647" y="221722"/>
                  <a:pt x="2107094" y="593861"/>
                  <a:pt x="1731410" y="686010"/>
                </a:cubicBezTo>
                <a:cubicBezTo>
                  <a:pt x="1355726" y="778159"/>
                  <a:pt x="404112" y="583229"/>
                  <a:pt x="147159" y="664745"/>
                </a:cubicBezTo>
                <a:cubicBezTo>
                  <a:pt x="-109794" y="746261"/>
                  <a:pt x="12480" y="1093592"/>
                  <a:pt x="189689" y="1175108"/>
                </a:cubicBezTo>
                <a:cubicBezTo>
                  <a:pt x="366898" y="1256624"/>
                  <a:pt x="910931" y="1150299"/>
                  <a:pt x="1210415" y="1153843"/>
                </a:cubicBezTo>
                <a:cubicBezTo>
                  <a:pt x="1509899" y="1157387"/>
                  <a:pt x="1710146" y="1320420"/>
                  <a:pt x="1986592" y="1196373"/>
                </a:cubicBezTo>
                <a:cubicBezTo>
                  <a:pt x="2263038" y="1072326"/>
                  <a:pt x="2745047" y="618670"/>
                  <a:pt x="2869094" y="409563"/>
                </a:cubicBezTo>
                <a:cubicBezTo>
                  <a:pt x="2993141" y="200456"/>
                  <a:pt x="2945294" y="81726"/>
                  <a:pt x="2869094" y="26791"/>
                </a:cubicBezTo>
                <a:cubicBezTo>
                  <a:pt x="2792894" y="-28144"/>
                  <a:pt x="2590875" y="1982"/>
                  <a:pt x="2401261" y="111852"/>
                </a:cubicBezTo>
                <a:close/>
              </a:path>
            </a:pathLst>
          </a:cu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1789789" y="3046677"/>
            <a:ext cx="2767691" cy="1441194"/>
          </a:xfrm>
          <a:custGeom>
            <a:avLst/>
            <a:gdLst>
              <a:gd name="connsiteX0" fmla="*/ 2171357 w 2767691"/>
              <a:gd name="connsiteY0" fmla="*/ 143090 h 1441194"/>
              <a:gd name="connsiteX1" fmla="*/ 1480241 w 2767691"/>
              <a:gd name="connsiteY1" fmla="*/ 727881 h 1441194"/>
              <a:gd name="connsiteX2" fmla="*/ 353189 w 2767691"/>
              <a:gd name="connsiteY2" fmla="*/ 749146 h 1441194"/>
              <a:gd name="connsiteX3" fmla="*/ 2315 w 2767691"/>
              <a:gd name="connsiteY3" fmla="*/ 1110653 h 1441194"/>
              <a:gd name="connsiteX4" fmla="*/ 480780 w 2767691"/>
              <a:gd name="connsiteY4" fmla="*/ 1440263 h 1441194"/>
              <a:gd name="connsiteX5" fmla="*/ 1831115 w 2767691"/>
              <a:gd name="connsiteY5" fmla="*/ 1195714 h 1441194"/>
              <a:gd name="connsiteX6" fmla="*/ 2022501 w 2767691"/>
              <a:gd name="connsiteY6" fmla="*/ 791676 h 1441194"/>
              <a:gd name="connsiteX7" fmla="*/ 2692352 w 2767691"/>
              <a:gd name="connsiteY7" fmla="*/ 366374 h 1441194"/>
              <a:gd name="connsiteX8" fmla="*/ 2692352 w 2767691"/>
              <a:gd name="connsiteY8" fmla="*/ 15500 h 1441194"/>
              <a:gd name="connsiteX9" fmla="*/ 2171357 w 2767691"/>
              <a:gd name="connsiteY9" fmla="*/ 143090 h 14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7691" h="1441194">
                <a:moveTo>
                  <a:pt x="2171357" y="143090"/>
                </a:moveTo>
                <a:cubicBezTo>
                  <a:pt x="1969338" y="261820"/>
                  <a:pt x="1783269" y="626872"/>
                  <a:pt x="1480241" y="727881"/>
                </a:cubicBezTo>
                <a:cubicBezTo>
                  <a:pt x="1177213" y="828890"/>
                  <a:pt x="599510" y="685351"/>
                  <a:pt x="353189" y="749146"/>
                </a:cubicBezTo>
                <a:cubicBezTo>
                  <a:pt x="106868" y="812941"/>
                  <a:pt x="-18950" y="995467"/>
                  <a:pt x="2315" y="1110653"/>
                </a:cubicBezTo>
                <a:cubicBezTo>
                  <a:pt x="23580" y="1225839"/>
                  <a:pt x="175980" y="1426086"/>
                  <a:pt x="480780" y="1440263"/>
                </a:cubicBezTo>
                <a:cubicBezTo>
                  <a:pt x="785580" y="1454440"/>
                  <a:pt x="1574162" y="1303812"/>
                  <a:pt x="1831115" y="1195714"/>
                </a:cubicBezTo>
                <a:cubicBezTo>
                  <a:pt x="2088068" y="1087616"/>
                  <a:pt x="1878961" y="929899"/>
                  <a:pt x="2022501" y="791676"/>
                </a:cubicBezTo>
                <a:cubicBezTo>
                  <a:pt x="2166041" y="653453"/>
                  <a:pt x="2580710" y="495737"/>
                  <a:pt x="2692352" y="366374"/>
                </a:cubicBezTo>
                <a:cubicBezTo>
                  <a:pt x="2803994" y="237011"/>
                  <a:pt x="2780957" y="59802"/>
                  <a:pt x="2692352" y="15500"/>
                </a:cubicBezTo>
                <a:cubicBezTo>
                  <a:pt x="2603747" y="-28802"/>
                  <a:pt x="2373376" y="24360"/>
                  <a:pt x="2171357" y="143090"/>
                </a:cubicBezTo>
                <a:close/>
              </a:path>
            </a:pathLst>
          </a:cu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U"/>
              <p:cNvSpPr txBox="1"/>
              <p:nvPr/>
            </p:nvSpPr>
            <p:spPr>
              <a:xfrm>
                <a:off x="1259632" y="3826493"/>
                <a:ext cx="4683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U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826493"/>
                <a:ext cx="468313" cy="64633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IsHittingSet"/>
              <p:cNvSpPr txBox="1"/>
              <p:nvPr/>
            </p:nvSpPr>
            <p:spPr>
              <a:xfrm>
                <a:off x="1755761" y="5941785"/>
                <a:ext cx="56324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latin typeface="+mj-lt"/>
                  </a:rPr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  <a:latin typeface="+mj-lt"/>
                  </a:rPr>
                  <a:t>hitting set</a:t>
                </a:r>
              </a:p>
            </p:txBody>
          </p:sp>
        </mc:Choice>
        <mc:Fallback xmlns="">
          <p:sp>
            <p:nvSpPr>
              <p:cNvPr id="29" name="IsHittingS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61" y="5941785"/>
                <a:ext cx="5632479" cy="646331"/>
              </a:xfrm>
              <a:prstGeom prst="rect">
                <a:avLst/>
              </a:prstGeom>
              <a:blipFill rotWithShape="0">
                <a:blip r:embed="rId19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3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21" grpId="0"/>
      <p:bldP spid="21" grpId="1"/>
      <p:bldP spid="22" grpId="0"/>
      <p:bldP spid="24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7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0" dirty="0" smtClean="0">
                    <a:latin typeface="+mj-lt"/>
                  </a:rPr>
                  <a:t>-</a:t>
                </a:r>
                <a:r>
                  <a:rPr lang="en-US" cap="small" dirty="0" smtClean="0"/>
                  <a:t>Hitting Set</a:t>
                </a:r>
                <a:r>
                  <a:rPr lang="en-US" dirty="0" smtClean="0"/>
                  <a:t> problem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65125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corresponds to </a:t>
                </a:r>
                <a:r>
                  <a:rPr lang="en-US" cap="small" dirty="0" smtClean="0"/>
                  <a:t>Vertex Cover</a:t>
                </a:r>
              </a:p>
              <a:p>
                <a:r>
                  <a:rPr lang="en-US" dirty="0" smtClean="0"/>
                  <a:t>Can express </a:t>
                </a:r>
                <a:r>
                  <a:rPr lang="en-US" cap="small" dirty="0" smtClean="0"/>
                  <a:t>Dominating Set </a:t>
                </a:r>
                <a:r>
                  <a:rPr lang="en-US" dirty="0" smtClean="0"/>
                  <a:t>in graphs of max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W[2]-complete without the restriction to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sets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651252"/>
              </a:xfrm>
              <a:blipFill rotWithShape="0">
                <a:blip r:embed="rId4"/>
                <a:stretch>
                  <a:fillRect l="-1185" t="-3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  <p:sp>
        <p:nvSpPr>
          <p:cNvPr id="5" name="Rectangle 4"/>
          <p:cNvSpPr/>
          <p:nvPr/>
        </p:nvSpPr>
        <p:spPr bwMode="auto">
          <a:xfrm>
            <a:off x="1727945" y="2813272"/>
            <a:ext cx="5544616" cy="30243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213" y="309888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13" y="3098884"/>
                <a:ext cx="32468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2321" y="2971800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21" y="2971800"/>
                <a:ext cx="32468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1325" y="4109996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325" y="4109996"/>
                <a:ext cx="32468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07288" y="371877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288" y="3718773"/>
                <a:ext cx="32468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82607" y="4798022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607" y="4798022"/>
                <a:ext cx="32468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2023" y="490574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23" y="4905744"/>
                <a:ext cx="324681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63525" y="5013465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525" y="5013465"/>
                <a:ext cx="324681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4449" y="3529771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449" y="3529771"/>
                <a:ext cx="324681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26491" y="3934216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91" y="3934216"/>
                <a:ext cx="324681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63071" y="490574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71" y="4905744"/>
                <a:ext cx="324681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6997" y="4109997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97" y="4109997"/>
                <a:ext cx="324681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5884" y="306657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84" y="3066573"/>
                <a:ext cx="324681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68344" y="436510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344" y="4365103"/>
                <a:ext cx="324681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 bwMode="auto">
          <a:xfrm>
            <a:off x="3144947" y="3065703"/>
            <a:ext cx="1751350" cy="1731449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Oval 26"/>
          <p:cNvSpPr/>
          <p:nvPr/>
        </p:nvSpPr>
        <p:spPr bwMode="auto">
          <a:xfrm rot="379478">
            <a:off x="5065438" y="3496998"/>
            <a:ext cx="2050974" cy="140778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595290" y="2894630"/>
            <a:ext cx="3070576" cy="821667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Oval 30"/>
          <p:cNvSpPr/>
          <p:nvPr/>
        </p:nvSpPr>
        <p:spPr bwMode="auto">
          <a:xfrm rot="3074235">
            <a:off x="1702194" y="4120531"/>
            <a:ext cx="1824093" cy="1293214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Oval 31"/>
          <p:cNvSpPr/>
          <p:nvPr/>
        </p:nvSpPr>
        <p:spPr bwMode="auto">
          <a:xfrm rot="16574235">
            <a:off x="4661045" y="3792103"/>
            <a:ext cx="2512384" cy="1293214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Oval 32"/>
          <p:cNvSpPr/>
          <p:nvPr/>
        </p:nvSpPr>
        <p:spPr bwMode="auto">
          <a:xfrm rot="303298">
            <a:off x="2767628" y="4727695"/>
            <a:ext cx="3591407" cy="776841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3823276" y="3378258"/>
            <a:ext cx="2945229" cy="1242867"/>
          </a:xfrm>
          <a:custGeom>
            <a:avLst/>
            <a:gdLst>
              <a:gd name="connsiteX0" fmla="*/ 2401261 w 2910626"/>
              <a:gd name="connsiteY0" fmla="*/ 185458 h 1316473"/>
              <a:gd name="connsiteX1" fmla="*/ 1731410 w 2910626"/>
              <a:gd name="connsiteY1" fmla="*/ 759616 h 1316473"/>
              <a:gd name="connsiteX2" fmla="*/ 147159 w 2910626"/>
              <a:gd name="connsiteY2" fmla="*/ 738351 h 1316473"/>
              <a:gd name="connsiteX3" fmla="*/ 189689 w 2910626"/>
              <a:gd name="connsiteY3" fmla="*/ 1248714 h 1316473"/>
              <a:gd name="connsiteX4" fmla="*/ 1210415 w 2910626"/>
              <a:gd name="connsiteY4" fmla="*/ 1227449 h 1316473"/>
              <a:gd name="connsiteX5" fmla="*/ 1986592 w 2910626"/>
              <a:gd name="connsiteY5" fmla="*/ 1269979 h 1316473"/>
              <a:gd name="connsiteX6" fmla="*/ 2869094 w 2910626"/>
              <a:gd name="connsiteY6" fmla="*/ 483169 h 1316473"/>
              <a:gd name="connsiteX7" fmla="*/ 2730871 w 2910626"/>
              <a:gd name="connsiteY7" fmla="*/ 15337 h 1316473"/>
              <a:gd name="connsiteX8" fmla="*/ 2401261 w 2910626"/>
              <a:gd name="connsiteY8" fmla="*/ 185458 h 1316473"/>
              <a:gd name="connsiteX0" fmla="*/ 2401261 w 2945229"/>
              <a:gd name="connsiteY0" fmla="*/ 111852 h 1242867"/>
              <a:gd name="connsiteX1" fmla="*/ 1731410 w 2945229"/>
              <a:gd name="connsiteY1" fmla="*/ 686010 h 1242867"/>
              <a:gd name="connsiteX2" fmla="*/ 147159 w 2945229"/>
              <a:gd name="connsiteY2" fmla="*/ 664745 h 1242867"/>
              <a:gd name="connsiteX3" fmla="*/ 189689 w 2945229"/>
              <a:gd name="connsiteY3" fmla="*/ 1175108 h 1242867"/>
              <a:gd name="connsiteX4" fmla="*/ 1210415 w 2945229"/>
              <a:gd name="connsiteY4" fmla="*/ 1153843 h 1242867"/>
              <a:gd name="connsiteX5" fmla="*/ 1986592 w 2945229"/>
              <a:gd name="connsiteY5" fmla="*/ 1196373 h 1242867"/>
              <a:gd name="connsiteX6" fmla="*/ 2869094 w 2945229"/>
              <a:gd name="connsiteY6" fmla="*/ 409563 h 1242867"/>
              <a:gd name="connsiteX7" fmla="*/ 2869094 w 2945229"/>
              <a:gd name="connsiteY7" fmla="*/ 26791 h 1242867"/>
              <a:gd name="connsiteX8" fmla="*/ 2401261 w 2945229"/>
              <a:gd name="connsiteY8" fmla="*/ 111852 h 12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5229" h="1242867">
                <a:moveTo>
                  <a:pt x="2401261" y="111852"/>
                </a:moveTo>
                <a:cubicBezTo>
                  <a:pt x="2211647" y="221722"/>
                  <a:pt x="2107094" y="593861"/>
                  <a:pt x="1731410" y="686010"/>
                </a:cubicBezTo>
                <a:cubicBezTo>
                  <a:pt x="1355726" y="778159"/>
                  <a:pt x="404112" y="583229"/>
                  <a:pt x="147159" y="664745"/>
                </a:cubicBezTo>
                <a:cubicBezTo>
                  <a:pt x="-109794" y="746261"/>
                  <a:pt x="12480" y="1093592"/>
                  <a:pt x="189689" y="1175108"/>
                </a:cubicBezTo>
                <a:cubicBezTo>
                  <a:pt x="366898" y="1256624"/>
                  <a:pt x="910931" y="1150299"/>
                  <a:pt x="1210415" y="1153843"/>
                </a:cubicBezTo>
                <a:cubicBezTo>
                  <a:pt x="1509899" y="1157387"/>
                  <a:pt x="1710146" y="1320420"/>
                  <a:pt x="1986592" y="1196373"/>
                </a:cubicBezTo>
                <a:cubicBezTo>
                  <a:pt x="2263038" y="1072326"/>
                  <a:pt x="2745047" y="618670"/>
                  <a:pt x="2869094" y="409563"/>
                </a:cubicBezTo>
                <a:cubicBezTo>
                  <a:pt x="2993141" y="200456"/>
                  <a:pt x="2945294" y="81726"/>
                  <a:pt x="2869094" y="26791"/>
                </a:cubicBezTo>
                <a:cubicBezTo>
                  <a:pt x="2792894" y="-28144"/>
                  <a:pt x="2590875" y="1982"/>
                  <a:pt x="2401261" y="111852"/>
                </a:cubicBezTo>
                <a:close/>
              </a:path>
            </a:pathLst>
          </a:cu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1789789" y="3046677"/>
            <a:ext cx="2767691" cy="1441194"/>
          </a:xfrm>
          <a:custGeom>
            <a:avLst/>
            <a:gdLst>
              <a:gd name="connsiteX0" fmla="*/ 2171357 w 2767691"/>
              <a:gd name="connsiteY0" fmla="*/ 143090 h 1441194"/>
              <a:gd name="connsiteX1" fmla="*/ 1480241 w 2767691"/>
              <a:gd name="connsiteY1" fmla="*/ 727881 h 1441194"/>
              <a:gd name="connsiteX2" fmla="*/ 353189 w 2767691"/>
              <a:gd name="connsiteY2" fmla="*/ 749146 h 1441194"/>
              <a:gd name="connsiteX3" fmla="*/ 2315 w 2767691"/>
              <a:gd name="connsiteY3" fmla="*/ 1110653 h 1441194"/>
              <a:gd name="connsiteX4" fmla="*/ 480780 w 2767691"/>
              <a:gd name="connsiteY4" fmla="*/ 1440263 h 1441194"/>
              <a:gd name="connsiteX5" fmla="*/ 1831115 w 2767691"/>
              <a:gd name="connsiteY5" fmla="*/ 1195714 h 1441194"/>
              <a:gd name="connsiteX6" fmla="*/ 2022501 w 2767691"/>
              <a:gd name="connsiteY6" fmla="*/ 791676 h 1441194"/>
              <a:gd name="connsiteX7" fmla="*/ 2692352 w 2767691"/>
              <a:gd name="connsiteY7" fmla="*/ 366374 h 1441194"/>
              <a:gd name="connsiteX8" fmla="*/ 2692352 w 2767691"/>
              <a:gd name="connsiteY8" fmla="*/ 15500 h 1441194"/>
              <a:gd name="connsiteX9" fmla="*/ 2171357 w 2767691"/>
              <a:gd name="connsiteY9" fmla="*/ 143090 h 14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7691" h="1441194">
                <a:moveTo>
                  <a:pt x="2171357" y="143090"/>
                </a:moveTo>
                <a:cubicBezTo>
                  <a:pt x="1969338" y="261820"/>
                  <a:pt x="1783269" y="626872"/>
                  <a:pt x="1480241" y="727881"/>
                </a:cubicBezTo>
                <a:cubicBezTo>
                  <a:pt x="1177213" y="828890"/>
                  <a:pt x="599510" y="685351"/>
                  <a:pt x="353189" y="749146"/>
                </a:cubicBezTo>
                <a:cubicBezTo>
                  <a:pt x="106868" y="812941"/>
                  <a:pt x="-18950" y="995467"/>
                  <a:pt x="2315" y="1110653"/>
                </a:cubicBezTo>
                <a:cubicBezTo>
                  <a:pt x="23580" y="1225839"/>
                  <a:pt x="175980" y="1426086"/>
                  <a:pt x="480780" y="1440263"/>
                </a:cubicBezTo>
                <a:cubicBezTo>
                  <a:pt x="785580" y="1454440"/>
                  <a:pt x="1574162" y="1303812"/>
                  <a:pt x="1831115" y="1195714"/>
                </a:cubicBezTo>
                <a:cubicBezTo>
                  <a:pt x="2088068" y="1087616"/>
                  <a:pt x="1878961" y="929899"/>
                  <a:pt x="2022501" y="791676"/>
                </a:cubicBezTo>
                <a:cubicBezTo>
                  <a:pt x="2166041" y="653453"/>
                  <a:pt x="2580710" y="495737"/>
                  <a:pt x="2692352" y="366374"/>
                </a:cubicBezTo>
                <a:cubicBezTo>
                  <a:pt x="2803994" y="237011"/>
                  <a:pt x="2780957" y="59802"/>
                  <a:pt x="2692352" y="15500"/>
                </a:cubicBezTo>
                <a:cubicBezTo>
                  <a:pt x="2603747" y="-28802"/>
                  <a:pt x="2373376" y="24360"/>
                  <a:pt x="2171357" y="143090"/>
                </a:cubicBezTo>
                <a:close/>
              </a:path>
            </a:pathLst>
          </a:cu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U"/>
              <p:cNvSpPr txBox="1"/>
              <p:nvPr/>
            </p:nvSpPr>
            <p:spPr>
              <a:xfrm>
                <a:off x="1259632" y="3826493"/>
                <a:ext cx="4683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U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826493"/>
                <a:ext cx="468313" cy="64633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IsHittingSet"/>
              <p:cNvSpPr txBox="1"/>
              <p:nvPr/>
            </p:nvSpPr>
            <p:spPr>
              <a:xfrm>
                <a:off x="1755761" y="5941785"/>
                <a:ext cx="56324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latin typeface="+mj-lt"/>
                  </a:rPr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  <a:latin typeface="+mj-lt"/>
                  </a:rPr>
                  <a:t>hitting set</a:t>
                </a:r>
              </a:p>
            </p:txBody>
          </p:sp>
        </mc:Choice>
        <mc:Fallback xmlns="">
          <p:sp>
            <p:nvSpPr>
              <p:cNvPr id="29" name="IsHittingS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61" y="5941785"/>
                <a:ext cx="5632479" cy="646331"/>
              </a:xfrm>
              <a:prstGeom prst="rect">
                <a:avLst/>
              </a:prstGeom>
              <a:blipFill rotWithShape="0">
                <a:blip r:embed="rId19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78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Sunflowers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sunflower</a:t>
                </a:r>
                <a:r>
                  <a:rPr lang="en-US" dirty="0" smtClean="0"/>
                  <a:t>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core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a collection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 with: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	for all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 smtClean="0"/>
                  <a:t> 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are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petals, </a:t>
                </a:r>
                <a:r>
                  <a:rPr lang="en-US" dirty="0" smtClean="0"/>
                  <a:t>they are pairwise disjoint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allowed to be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empty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 b="-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  <p:grpSp>
        <p:nvGrpSpPr>
          <p:cNvPr id="60" name="Group 59"/>
          <p:cNvGrpSpPr/>
          <p:nvPr/>
        </p:nvGrpSpPr>
        <p:grpSpPr>
          <a:xfrm>
            <a:off x="3881725" y="3500999"/>
            <a:ext cx="2490475" cy="2443638"/>
            <a:chOff x="4034126" y="3653408"/>
            <a:chExt cx="2490475" cy="2443638"/>
          </a:xfrm>
          <a:solidFill>
            <a:srgbClr val="FFC000"/>
          </a:solidFill>
        </p:grpSpPr>
        <p:sp>
          <p:nvSpPr>
            <p:cNvPr id="39" name="Oval 38"/>
            <p:cNvSpPr/>
            <p:nvPr/>
          </p:nvSpPr>
          <p:spPr bwMode="auto">
            <a:xfrm rot="18900000">
              <a:off x="4999362" y="4260233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622441" y="4368854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 rot="13500000">
              <a:off x="4380755" y="4224838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 rot="16200000">
              <a:off x="5105469" y="4034476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rot="13500000">
              <a:off x="4956819" y="3648774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 rot="8100000">
              <a:off x="4452763" y="3658042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 rot="17100000">
              <a:off x="4343186" y="3909120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724400" y="3653408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7" name="Oval 16"/>
          <p:cNvSpPr/>
          <p:nvPr/>
        </p:nvSpPr>
        <p:spPr bwMode="auto">
          <a:xfrm rot="18900000">
            <a:off x="4846962" y="4107833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70041" y="4216454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Oval 19"/>
          <p:cNvSpPr/>
          <p:nvPr/>
        </p:nvSpPr>
        <p:spPr bwMode="auto">
          <a:xfrm rot="13500000">
            <a:off x="4228355" y="4072438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Oval 20"/>
          <p:cNvSpPr/>
          <p:nvPr/>
        </p:nvSpPr>
        <p:spPr bwMode="auto">
          <a:xfrm rot="16200000">
            <a:off x="4953069" y="3882076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Oval 21"/>
          <p:cNvSpPr/>
          <p:nvPr/>
        </p:nvSpPr>
        <p:spPr bwMode="auto">
          <a:xfrm rot="13500000">
            <a:off x="4804419" y="3496374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Oval 22"/>
          <p:cNvSpPr/>
          <p:nvPr/>
        </p:nvSpPr>
        <p:spPr bwMode="auto">
          <a:xfrm rot="8100000">
            <a:off x="4300363" y="3505642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al 23"/>
          <p:cNvSpPr/>
          <p:nvPr/>
        </p:nvSpPr>
        <p:spPr bwMode="auto">
          <a:xfrm rot="17100000">
            <a:off x="4190786" y="3756720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572000" y="3501008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644006" y="4264684"/>
            <a:ext cx="874924" cy="901155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04048" y="3481263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481263"/>
                <a:ext cx="20666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500" y="3769295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500" y="3769295"/>
                <a:ext cx="20666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1176" r="-1470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87281" y="4509120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81" y="4509120"/>
                <a:ext cx="219163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1667" r="-13889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08188" y="5569495"/>
                <a:ext cx="2543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88" y="5569495"/>
                <a:ext cx="254364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46027" y="5281463"/>
                <a:ext cx="1815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027" y="5281463"/>
                <a:ext cx="181588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60791" y="5065439"/>
                <a:ext cx="1649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91" y="5065439"/>
                <a:ext cx="16498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48148" r="-1111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95936" y="4345359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345359"/>
                <a:ext cx="206660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38564" y="3625279"/>
                <a:ext cx="185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64" y="3625279"/>
                <a:ext cx="185500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88024" y="4561383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561383"/>
                <a:ext cx="206660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41176" r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14788" y="4293096"/>
                <a:ext cx="1851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788" y="4293096"/>
                <a:ext cx="185179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33333"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56448" y="4633391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48" y="4633391"/>
                <a:ext cx="20666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44118" r="-1176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012982" y="4315153"/>
                <a:ext cx="24593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82" y="4315153"/>
                <a:ext cx="2459328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2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1" grpId="0" animBg="1"/>
      <p:bldP spid="26" grpId="0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/>
      <p:bldP spid="37" grpId="0"/>
      <p:bldP spid="38" grpId="0"/>
      <p:bldP spid="6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Sunflower reduction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Hitting Set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3"/>
                <a:ext cx="8229600" cy="3849290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hitting set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petals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disjoint</a:t>
                </a:r>
              </a:p>
              <a:p>
                <a:pPr lvl="1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3"/>
                <a:ext cx="8229600" cy="3849290"/>
              </a:xfrm>
              <a:blipFill rotWithShape="0">
                <a:blip r:embed="rId3"/>
                <a:stretch>
                  <a:fillRect l="-1185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9552" y="976156"/>
                <a:ext cx="806489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a sunflower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400" dirty="0"/>
                  <a:t> with core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 petals: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 smtClean="0"/>
                  <a:t>Reduce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∖{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976156"/>
                <a:ext cx="8064896" cy="116867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 bwMode="auto">
          <a:xfrm>
            <a:off x="4427984" y="4221088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Oval 37"/>
          <p:cNvSpPr/>
          <p:nvPr/>
        </p:nvSpPr>
        <p:spPr bwMode="auto">
          <a:xfrm rot="1800000">
            <a:off x="4738658" y="4350287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Oval 38"/>
          <p:cNvSpPr/>
          <p:nvPr/>
        </p:nvSpPr>
        <p:spPr bwMode="auto">
          <a:xfrm rot="3600000">
            <a:off x="4946857" y="4564418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0" name="Oval 39"/>
          <p:cNvSpPr/>
          <p:nvPr/>
        </p:nvSpPr>
        <p:spPr bwMode="auto">
          <a:xfrm rot="5400000">
            <a:off x="5035236" y="4869160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9" name="Group 48"/>
          <p:cNvGrpSpPr/>
          <p:nvPr/>
        </p:nvGrpSpPr>
        <p:grpSpPr>
          <a:xfrm rot="7200000">
            <a:off x="4053685" y="5547100"/>
            <a:ext cx="1399340" cy="1440160"/>
            <a:chOff x="4580384" y="4373488"/>
            <a:chExt cx="1399340" cy="1440160"/>
          </a:xfrm>
        </p:grpSpPr>
        <p:sp>
          <p:nvSpPr>
            <p:cNvPr id="45" name="Oval 44"/>
            <p:cNvSpPr/>
            <p:nvPr/>
          </p:nvSpPr>
          <p:spPr bwMode="auto">
            <a:xfrm>
              <a:off x="4580384" y="437348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1800000">
              <a:off x="4891058" y="4502687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3600000">
              <a:off x="5099257" y="471681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5400000">
              <a:off x="5187636" y="5021560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4400000">
            <a:off x="3114911" y="4551261"/>
            <a:ext cx="1399339" cy="1440159"/>
            <a:chOff x="4580385" y="4373489"/>
            <a:chExt cx="1399339" cy="1440159"/>
          </a:xfrm>
        </p:grpSpPr>
        <p:sp>
          <p:nvSpPr>
            <p:cNvPr id="55" name="Oval 54"/>
            <p:cNvSpPr/>
            <p:nvPr/>
          </p:nvSpPr>
          <p:spPr bwMode="auto">
            <a:xfrm>
              <a:off x="4580385" y="4373489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 rot="1800000">
              <a:off x="4891059" y="450268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 rot="3600000">
              <a:off x="5099257" y="471681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 rot="5400000">
              <a:off x="5187636" y="5021560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81" name="Gray"/>
          <p:cNvSpPr/>
          <p:nvPr/>
        </p:nvSpPr>
        <p:spPr bwMode="auto">
          <a:xfrm rot="19800000">
            <a:off x="4132170" y="4286443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357697" y="5259308"/>
            <a:ext cx="432048" cy="4320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27984" y="44230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423020"/>
                <a:ext cx="36004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60032" y="45754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575420"/>
                <a:ext cx="36004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148064" y="4921423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921423"/>
                <a:ext cx="36004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92080" y="535347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353471"/>
                <a:ext cx="36004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148064" y="578551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785519"/>
                <a:ext cx="360040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88024" y="607355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073551"/>
                <a:ext cx="36004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372304" y="61897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304" y="6189796"/>
                <a:ext cx="360040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923928" y="607355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073551"/>
                <a:ext cx="360040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563888" y="578551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785519"/>
                <a:ext cx="360040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491880" y="530120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301208"/>
                <a:ext cx="360040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99740" y="48691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740" y="4869160"/>
                <a:ext cx="36004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0339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5288" y="45754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88" y="4575420"/>
                <a:ext cx="360040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0339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820" y="5320815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820" y="5320815"/>
                <a:ext cx="360040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5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Sunflower reduction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Hitting Set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3"/>
                <a:ext cx="8229600" cy="3849290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hitting set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then it also hits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hitting set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, then it also hits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3"/>
                <a:ext cx="8229600" cy="3849290"/>
              </a:xfrm>
              <a:blipFill rotWithShape="0">
                <a:blip r:embed="rId3"/>
                <a:stretch>
                  <a:fillRect l="-1185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9552" y="976156"/>
                <a:ext cx="806489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a sunflower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400" dirty="0"/>
                  <a:t> with core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 petals: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 smtClean="0"/>
                  <a:t>Reduce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∖{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976156"/>
                <a:ext cx="8064896" cy="116867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 bwMode="auto">
          <a:xfrm>
            <a:off x="4427984" y="4221088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Oval 37"/>
          <p:cNvSpPr/>
          <p:nvPr/>
        </p:nvSpPr>
        <p:spPr bwMode="auto">
          <a:xfrm rot="1800000">
            <a:off x="4738658" y="4350287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Oval 38"/>
          <p:cNvSpPr/>
          <p:nvPr/>
        </p:nvSpPr>
        <p:spPr bwMode="auto">
          <a:xfrm rot="3600000">
            <a:off x="4946857" y="4564418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0" name="Oval 39"/>
          <p:cNvSpPr/>
          <p:nvPr/>
        </p:nvSpPr>
        <p:spPr bwMode="auto">
          <a:xfrm rot="5400000">
            <a:off x="5035236" y="4869160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9" name="Group 48"/>
          <p:cNvGrpSpPr/>
          <p:nvPr/>
        </p:nvGrpSpPr>
        <p:grpSpPr>
          <a:xfrm rot="7200000">
            <a:off x="4053685" y="5547100"/>
            <a:ext cx="1399340" cy="1440160"/>
            <a:chOff x="4580384" y="4373488"/>
            <a:chExt cx="1399340" cy="1440160"/>
          </a:xfrm>
        </p:grpSpPr>
        <p:sp>
          <p:nvSpPr>
            <p:cNvPr id="45" name="Oval 44"/>
            <p:cNvSpPr/>
            <p:nvPr/>
          </p:nvSpPr>
          <p:spPr bwMode="auto">
            <a:xfrm>
              <a:off x="4580384" y="437348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1800000">
              <a:off x="4891058" y="4502687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3600000">
              <a:off x="5099257" y="471681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5400000">
              <a:off x="5187636" y="5021560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4400000">
            <a:off x="3114911" y="4551261"/>
            <a:ext cx="1399339" cy="1440159"/>
            <a:chOff x="4580385" y="4373489"/>
            <a:chExt cx="1399339" cy="1440159"/>
          </a:xfrm>
        </p:grpSpPr>
        <p:sp>
          <p:nvSpPr>
            <p:cNvPr id="55" name="Oval 54"/>
            <p:cNvSpPr/>
            <p:nvPr/>
          </p:nvSpPr>
          <p:spPr bwMode="auto">
            <a:xfrm>
              <a:off x="4580385" y="4373489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 rot="1800000">
              <a:off x="4891059" y="450268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 rot="3600000">
              <a:off x="5099257" y="471681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 rot="5400000">
              <a:off x="5187636" y="5021560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81" name="Gray"/>
          <p:cNvSpPr/>
          <p:nvPr/>
        </p:nvSpPr>
        <p:spPr bwMode="auto">
          <a:xfrm rot="19800000">
            <a:off x="4132170" y="4286443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357697" y="5259308"/>
            <a:ext cx="432048" cy="4320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27984" y="44230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423020"/>
                <a:ext cx="36004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60032" y="45754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575420"/>
                <a:ext cx="36004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148064" y="4921423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921423"/>
                <a:ext cx="36004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92080" y="535347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353471"/>
                <a:ext cx="36004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148064" y="578551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785519"/>
                <a:ext cx="360040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88024" y="607355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073551"/>
                <a:ext cx="36004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372304" y="61897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304" y="6189796"/>
                <a:ext cx="360040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923928" y="607355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073551"/>
                <a:ext cx="360040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563888" y="578551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785519"/>
                <a:ext cx="360040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491880" y="530120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301208"/>
                <a:ext cx="360040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99740" y="48691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740" y="4869160"/>
                <a:ext cx="36004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0339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5288" y="45754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88" y="4575420"/>
                <a:ext cx="360040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0339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820" y="5320815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820" y="5320815"/>
                <a:ext cx="360040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3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1869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does </a:t>
            </a:r>
            <a:r>
              <a:rPr lang="en-US" i="1" dirty="0" smtClean="0"/>
              <a:t>provably effective </a:t>
            </a:r>
            <a:r>
              <a:rPr lang="en-US" dirty="0" smtClean="0"/>
              <a:t>and </a:t>
            </a:r>
            <a:r>
              <a:rPr lang="en-US" i="1" dirty="0" smtClean="0"/>
              <a:t>provably efficient</a:t>
            </a:r>
            <a:r>
              <a:rPr lang="en-US" dirty="0" smtClean="0"/>
              <a:t> mean?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Efficient</a:t>
            </a:r>
            <a:r>
              <a:rPr lang="en-US" dirty="0" smtClean="0"/>
              <a:t>: preprocessing runs in polynomial time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Effective</a:t>
            </a:r>
            <a:r>
              <a:rPr lang="en-US" dirty="0" smtClean="0"/>
              <a:t>: shrinks the input without changing the answer</a:t>
            </a:r>
          </a:p>
          <a:p>
            <a:pPr marL="0" indent="0">
              <a:buNone/>
            </a:pPr>
            <a:r>
              <a:rPr lang="en-US" dirty="0" smtClean="0"/>
              <a:t>How to guarantee an effective preprocessing algorithm?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59" name="Left Brace 58"/>
          <p:cNvSpPr/>
          <p:nvPr/>
        </p:nvSpPr>
        <p:spPr bwMode="auto">
          <a:xfrm rot="16200000">
            <a:off x="4478018" y="3580640"/>
            <a:ext cx="216024" cy="5385351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untime"/>
              <p:cNvSpPr txBox="1"/>
              <p:nvPr/>
            </p:nvSpPr>
            <p:spPr>
              <a:xfrm>
                <a:off x="3489733" y="6419629"/>
                <a:ext cx="2220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smtClean="0">
                        <a:latin typeface="Cambria Math"/>
                      </a:rPr>
                      <m:t>𝑝𝑜𝑙𝑦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time</a:t>
                </a:r>
              </a:p>
            </p:txBody>
          </p:sp>
        </mc:Choice>
        <mc:Fallback xmlns="">
          <p:sp>
            <p:nvSpPr>
              <p:cNvPr id="60" name="Runtim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733" y="6419629"/>
                <a:ext cx="2220044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 bwMode="auto">
          <a:xfrm>
            <a:off x="7037650" y="5482897"/>
            <a:ext cx="128541" cy="35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800815" y="5517232"/>
            <a:ext cx="348753" cy="35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90006" y="3390933"/>
            <a:ext cx="1944563" cy="1473027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nl-NL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Left-Right Arrow 46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47" name="Left-Right Arrow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4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6082528" y="3390933"/>
            <a:ext cx="1571466" cy="1473027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nl-NL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9" name="Rounded 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Left-Right Arrow 49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50" name="Left-Right Arrow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6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281347" y="3639729"/>
            <a:ext cx="954404" cy="1178000"/>
            <a:chOff x="4412304" y="3639729"/>
            <a:chExt cx="954404" cy="117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ight Arrow 4"/>
                <p:cNvSpPr/>
                <p:nvPr/>
              </p:nvSpPr>
              <p:spPr bwMode="auto">
                <a:xfrm>
                  <a:off x="4412304" y="3639729"/>
                  <a:ext cx="954404" cy="1178000"/>
                </a:xfrm>
                <a:prstGeom prst="rightArrow">
                  <a:avLst/>
                </a:prstGeom>
                <a:ln w="1905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0" rIns="91440" bIns="155448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time</a:t>
                  </a:r>
                </a:p>
              </p:txBody>
            </p:sp>
          </mc:Choice>
          <mc:Fallback xmlns="">
            <p:sp>
              <p:nvSpPr>
                <p:cNvPr id="5" name="Right Arrow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2304" y="3639729"/>
                  <a:ext cx="954404" cy="1178000"/>
                </a:xfrm>
                <a:prstGeom prst="rightArrow">
                  <a:avLst/>
                </a:prstGeom>
                <a:blipFill rotWithShape="0">
                  <a:blip r:embed="rId7"/>
                  <a:stretch>
                    <a:fillRect l="-45963" t="-32178" r="-24845"/>
                  </a:stretch>
                </a:blipFill>
                <a:ln w="19050"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quivalence"/>
              <p:cNvSpPr/>
              <p:nvPr/>
            </p:nvSpPr>
            <p:spPr bwMode="auto">
              <a:xfrm>
                <a:off x="4516121" y="4270636"/>
                <a:ext cx="1440160" cy="761363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nl-NL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cap="small" dirty="0" smtClean="0"/>
                  <a:t> </a:t>
                </a:r>
                <a:r>
                  <a:rPr lang="en-US" sz="1600" dirty="0" smtClean="0"/>
                  <a:t>has same answer as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Equivalenc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121" y="4270636"/>
                <a:ext cx="1440160" cy="761363"/>
              </a:xfrm>
              <a:prstGeom prst="snip1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1753420" y="5329834"/>
            <a:ext cx="499626" cy="616678"/>
            <a:chOff x="4412304" y="3639729"/>
            <a:chExt cx="954404" cy="1178000"/>
          </a:xfrm>
        </p:grpSpPr>
        <p:sp>
          <p:nvSpPr>
            <p:cNvPr id="72" name="Right Arrow 71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73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2514043" y="5183436"/>
            <a:ext cx="1190334" cy="909474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5" name="Rounded 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Left-Right Arrow 77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kumimoji="0" lang="en-US" sz="16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78" name="Left-Right Arrow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12"/>
                  <a:stretch>
                    <a:fillRect t="-392308" b="-53846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3965374" y="5329834"/>
            <a:ext cx="499626" cy="616678"/>
            <a:chOff x="4412304" y="3639729"/>
            <a:chExt cx="954404" cy="1178000"/>
          </a:xfrm>
        </p:grpSpPr>
        <p:sp>
          <p:nvSpPr>
            <p:cNvPr id="80" name="Right Arrow 79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1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5866770" y="5329834"/>
            <a:ext cx="499626" cy="616678"/>
            <a:chOff x="4412304" y="3639729"/>
            <a:chExt cx="954404" cy="1178000"/>
          </a:xfrm>
        </p:grpSpPr>
        <p:sp>
          <p:nvSpPr>
            <p:cNvPr id="83" name="Right Arrow 82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4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>
            <a:off x="6627394" y="5183436"/>
            <a:ext cx="611211" cy="909474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ounded Rectangle 85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6" name="Rounded 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Left-Right Arrow 86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0" lang="en-US" sz="16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</a:t>
                  </a:r>
                </a:p>
              </p:txBody>
            </p:sp>
          </mc:Choice>
          <mc:Fallback xmlns="">
            <p:sp>
              <p:nvSpPr>
                <p:cNvPr id="87" name="Left-Right Arrow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14"/>
                  <a:stretch>
                    <a:fillRect t="-392308" b="-53846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5997" y="5315008"/>
                <a:ext cx="8797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97" y="5315008"/>
                <a:ext cx="879776" cy="6463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4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24" grpId="0" animBg="1"/>
      <p:bldP spid="24" grpId="1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Kernelization strategy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Hitting Set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While there is a sunflower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 smtClean="0"/>
                  <a:t> petals:</a:t>
                </a:r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dirty="0" smtClean="0"/>
                  <a:t> from the collection of sets that must be hit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199699507"/>
                  </p:ext>
                </p:extLst>
              </p:nvPr>
            </p:nvGraphicFramePr>
            <p:xfrm>
              <a:off x="755576" y="4149080"/>
              <a:ext cx="7632848" cy="16561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199699507"/>
                  </p:ext>
                </p:extLst>
              </p:nvPr>
            </p:nvGraphicFramePr>
            <p:xfrm>
              <a:off x="755576" y="4149080"/>
              <a:ext cx="7632848" cy="16561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60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sunflowers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be a collection of </a:t>
                </a:r>
                <a:r>
                  <a:rPr lang="en-US" dirty="0" smtClean="0"/>
                  <a:t>sets of size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the reduction rule cannot be applied, we have: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!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Threshold is independent of the universe size</a:t>
                </a:r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916832"/>
                <a:ext cx="7776864" cy="174473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b="1" dirty="0" smtClean="0"/>
                  <a:t>Sunflower lemma.</a:t>
                </a:r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,</a:t>
                </a:r>
                <a:br>
                  <a:rPr lang="en-US" sz="2800" dirty="0" smtClean="0"/>
                </a:br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 smtClean="0"/>
                  <a:t> contains a sunflower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800" dirty="0" smtClean="0"/>
                  <a:t> petals. </a:t>
                </a:r>
                <a:br>
                  <a:rPr lang="en-US" sz="2800" dirty="0" smtClean="0"/>
                </a:br>
                <a:r>
                  <a:rPr lang="en-US" sz="2800" dirty="0" smtClean="0"/>
                  <a:t>It can be found in polynomial time.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916832"/>
                <a:ext cx="7776864" cy="174473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Kernel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Hitting Set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Sunflower rule ensures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Remove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that do not occur in any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Ensures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457200" indent="-457200"/>
                <a:endParaRPr lang="en-US" dirty="0"/>
              </a:p>
              <a:p>
                <a:pPr marL="457200" indent="-457200"/>
                <a:endParaRPr lang="en-US" dirty="0" smtClean="0"/>
              </a:p>
              <a:p>
                <a:r>
                  <a:rPr lang="en-US" dirty="0" smtClean="0"/>
                  <a:t>Extends to a kernel for setting where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each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has size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instead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exactly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9552" y="3052415"/>
                <a:ext cx="8064896" cy="8086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Hitting Set </a:t>
                </a:r>
                <a:r>
                  <a:rPr lang="en-US" sz="2400" dirty="0" smtClean="0"/>
                  <a:t>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sets and elements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052415"/>
                <a:ext cx="8064896" cy="80863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2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 for </a:t>
            </a:r>
            <a:r>
              <a:rPr lang="en-US" cap="small" dirty="0" smtClean="0"/>
              <a:t>Hitting Set</a:t>
            </a:r>
            <a:r>
              <a:rPr lang="en-US" dirty="0" smtClean="0"/>
              <a:t> 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Current-best </a:t>
                </a:r>
                <a:r>
                  <a:rPr lang="en-US" dirty="0"/>
                  <a:t>kernel </a:t>
                </a:r>
                <a:r>
                  <a:rPr lang="en-US" dirty="0" smtClean="0"/>
                  <a:t>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elements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sets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7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700" dirty="0">
                    <a:solidFill>
                      <a:srgbClr val="0070C0"/>
                    </a:solidFill>
                  </a:rPr>
                  <a:t>Abu-Khzam, JCSS’10</a:t>
                </a:r>
                <a:r>
                  <a:rPr lang="en-US" sz="1700" dirty="0" smtClean="0">
                    <a:solidFill>
                      <a:srgbClr val="0070C0"/>
                    </a:solidFill>
                  </a:rPr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3140968"/>
                <a:ext cx="8496944" cy="93610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dirty="0" smtClean="0"/>
                  <a:t>Does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cap="small" dirty="0" smtClean="0"/>
                  <a:t>-Hitting Set </a:t>
                </a:r>
                <a:r>
                  <a:rPr lang="en-US" sz="2800" dirty="0" smtClean="0"/>
                  <a:t>have a kernel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elements?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140968"/>
                <a:ext cx="8496944" cy="93610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2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7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Mindsets when developing kernels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Content Placeholder 3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05008646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7" name="Content Placeholder 3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05008646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79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DE133649-9674-46E0-B966-BE6EE9F80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graphicEl>
                                              <a:dgm id="{DE133649-9674-46E0-B966-BE6EE9F80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7369F13C-E8E1-49A0-8727-E938D6158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graphicEl>
                                              <a:dgm id="{7369F13C-E8E1-49A0-8727-E938D6158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767ED235-8996-4B88-B6C0-5A56719E9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graphicEl>
                                              <a:dgm id="{767ED235-8996-4B88-B6C0-5A56719E9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893CFCF9-81D9-46CC-9936-3800300EA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graphicEl>
                                              <a:dgm id="{893CFCF9-81D9-46CC-9936-3800300EA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F0FBC0B2-FD60-41E9-8C10-75472ED5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graphicEl>
                                              <a:dgm id="{F0FBC0B2-FD60-41E9-8C10-75472ED5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8B9D65B2-CEAC-4F6E-951A-7AE299B05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graphicEl>
                                              <a:dgm id="{8B9D65B2-CEAC-4F6E-951A-7AE299B05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1564010"/>
            <a:ext cx="4524375" cy="150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open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Consider a linear ordering of the vertex set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imbalance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the absolute value of: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vtces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before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|-|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∩{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vertices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after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}|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</a:t>
                </a:r>
                <a:r>
                  <a:rPr lang="en-US" dirty="0"/>
                  <a:t>i</a:t>
                </a:r>
                <a:r>
                  <a:rPr lang="en-US" dirty="0" smtClean="0"/>
                  <a:t>mbalance of the linear ordering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small" dirty="0"/>
                  <a:t>Imbalance</a:t>
                </a:r>
                <a:r>
                  <a:rPr lang="en-US" dirty="0"/>
                  <a:t> asks: does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have an ordering of imbalance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539552" y="5229200"/>
            <a:ext cx="8064896" cy="80863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Does </a:t>
            </a:r>
            <a:r>
              <a:rPr lang="en-US" sz="2400" cap="small" dirty="0" smtClean="0"/>
              <a:t>Imbalance</a:t>
            </a:r>
            <a:r>
              <a:rPr lang="en-US" sz="2400" dirty="0" smtClean="0"/>
              <a:t> have a polynomial kernel?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99792" y="6196310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hlinkClick r:id="rId4"/>
              </a:rPr>
              <a:t>http://</a:t>
            </a:r>
            <a:r>
              <a:rPr lang="en-US" sz="1800" dirty="0" smtClean="0">
                <a:solidFill>
                  <a:srgbClr val="0070C0"/>
                </a:solidFill>
                <a:hlinkClick r:id="rId4"/>
              </a:rPr>
              <a:t>fptschool.mimuw.edu.pl/opl.pdf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8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79296" cy="4929188"/>
              </a:xfrm>
            </p:spPr>
            <p:txBody>
              <a:bodyPr/>
              <a:lstStyle/>
              <a:p>
                <a:r>
                  <a:rPr lang="en-US" dirty="0" smtClean="0"/>
                  <a:t>Build an elementary kernel for </a:t>
                </a:r>
                <a:r>
                  <a:rPr lang="en-US" cap="small" dirty="0" smtClean="0"/>
                  <a:t>Cluster Editing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[Ex. 2.5]</a:t>
                </a:r>
              </a:p>
              <a:p>
                <a:r>
                  <a:rPr lang="en-US" dirty="0" smtClean="0"/>
                  <a:t>Build an exponential kernel for </a:t>
                </a:r>
                <a:r>
                  <a:rPr lang="en-US" cap="small" dirty="0" smtClean="0"/>
                  <a:t>Connected Vertex Cover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[Ex. 2.14]</a:t>
                </a:r>
              </a:p>
              <a:p>
                <a:r>
                  <a:rPr lang="en-US" dirty="0" smtClean="0"/>
                  <a:t>Build a kernel for </a:t>
                </a:r>
                <a:r>
                  <a:rPr lang="en-US" cap="small" dirty="0" smtClean="0"/>
                  <a:t>Dual Coloring</a:t>
                </a:r>
                <a:r>
                  <a:rPr lang="en-US" dirty="0" smtClean="0"/>
                  <a:t> using crowns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[Ex. 2.22]</a:t>
                </a:r>
                <a:r>
                  <a:rPr lang="en-US" cap="small" dirty="0" smtClean="0"/>
                  <a:t> </a:t>
                </a:r>
              </a:p>
              <a:p>
                <a:r>
                  <a:rPr lang="en-US" dirty="0" smtClean="0"/>
                  <a:t>Build a kernel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Set Packing </a:t>
                </a:r>
                <a:r>
                  <a:rPr lang="en-US" dirty="0" smtClean="0"/>
                  <a:t>using sunflowers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[Ex. 2.29]</a:t>
                </a:r>
                <a:endParaRPr lang="en-US" cap="small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Prove the sunflower lemma using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/>
                  <a:t>Hint: </a:t>
                </a:r>
                <a:r>
                  <a:rPr lang="en-US" dirty="0" smtClean="0"/>
                  <a:t>Use a greedy packing of disjoint sets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 2.25]</a:t>
                </a: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79296" cy="4929188"/>
              </a:xfrm>
              <a:blipFill rotWithShape="0">
                <a:blip r:embed="rId3"/>
                <a:stretch>
                  <a:fillRect l="-1137" t="-1112"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  <p:sp>
        <p:nvSpPr>
          <p:cNvPr id="5" name="Rectangle 4"/>
          <p:cNvSpPr/>
          <p:nvPr/>
        </p:nvSpPr>
        <p:spPr>
          <a:xfrm>
            <a:off x="1295636" y="5373216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References to </a:t>
            </a:r>
            <a:r>
              <a:rPr lang="en-US" sz="1800" i="1" dirty="0" smtClean="0">
                <a:solidFill>
                  <a:srgbClr val="0070C0"/>
                </a:solidFill>
                <a:latin typeface="+mj-lt"/>
              </a:rPr>
              <a:t>Parameterized </a:t>
            </a:r>
            <a:r>
              <a:rPr lang="en-US" sz="1800" i="1" dirty="0">
                <a:solidFill>
                  <a:srgbClr val="0070C0"/>
                </a:solidFill>
                <a:latin typeface="+mj-lt"/>
              </a:rPr>
              <a:t>Algorithms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by Cygan et al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link.springer.com/book/10.1007%2F978-3-319-21275-3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2" descr="http://ecx.images-amazon.com/images/I/51NIfPK9eQL._SX330_BO1,204,203,2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96599"/>
            <a:ext cx="1146076" cy="17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Several </a:t>
            </a:r>
            <a:r>
              <a:rPr lang="en-US" dirty="0" err="1" smtClean="0"/>
              <a:t>kernelizations</a:t>
            </a:r>
            <a:r>
              <a:rPr lang="en-US" dirty="0" smtClean="0"/>
              <a:t> using interesting combinatorial insights: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Kernelization enables a rigorous scientific study of preprocessing</a:t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&amp;</a:t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forms a route to fixed-parameter tractable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  <p:grpSp>
        <p:nvGrpSpPr>
          <p:cNvPr id="130" name="Group 129"/>
          <p:cNvGrpSpPr/>
          <p:nvPr/>
        </p:nvGrpSpPr>
        <p:grpSpPr>
          <a:xfrm>
            <a:off x="1043608" y="1844824"/>
            <a:ext cx="7056784" cy="2824088"/>
            <a:chOff x="1043608" y="1628800"/>
            <a:chExt cx="7056784" cy="282408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1923985116"/>
                    </p:ext>
                  </p:extLst>
                </p:nvPr>
              </p:nvGraphicFramePr>
              <p:xfrm>
                <a:off x="1043608" y="1628800"/>
                <a:ext cx="7056784" cy="282408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</mc:Choice>
          <mc:Fallback xmlns=""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1923985116"/>
                    </p:ext>
                  </p:extLst>
                </p:nvPr>
              </p:nvGraphicFramePr>
              <p:xfrm>
                <a:off x="1043608" y="1628800"/>
                <a:ext cx="7056784" cy="282408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</mc:Fallback>
        </mc:AlternateContent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60854" y="2017303"/>
              <a:ext cx="1944216" cy="12009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3534065" y="1988840"/>
              <a:ext cx="2072174" cy="1326289"/>
              <a:chOff x="233948" y="2060848"/>
              <a:chExt cx="5850220" cy="3744416"/>
            </a:xfrm>
          </p:grpSpPr>
          <p:pic>
            <p:nvPicPr>
              <p:cNvPr id="8" name="Body" descr="Afbeeldingsresultaat voor stick figure cartoon"/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49864" y="2946224"/>
                <a:ext cx="3134304" cy="257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Bottom"/>
              <p:cNvPicPr>
                <a:picLocks noChangeAspect="1"/>
              </p:cNvPicPr>
              <p:nvPr/>
            </p:nvPicPr>
            <p:blipFill rotWithShape="1"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3725" y="3933056"/>
                <a:ext cx="2876550" cy="187220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Queen" descr="Afbeeldingsresultaat voor alice in wonderland off with his head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48" y="2642393"/>
                <a:ext cx="2400716" cy="28748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3059832" y="2060848"/>
                <a:ext cx="3024336" cy="1872208"/>
                <a:chOff x="3059832" y="2060848"/>
                <a:chExt cx="3024336" cy="1872208"/>
              </a:xfrm>
            </p:grpSpPr>
            <p:pic>
              <p:nvPicPr>
                <p:cNvPr id="12" name="Crown" descr="Afbeeldingsresultaat voor head crown cartoon"/>
                <p:cNvPicPr>
                  <a:picLocks noChangeAspect="1" noChangeArrowheads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060848"/>
                  <a:ext cx="3024336" cy="9590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Head" descr="Afbeeldingsresultaat voor stick figure cartoon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840196" y="2952590"/>
                  <a:ext cx="1926763" cy="9403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Top"/>
                <p:cNvPicPr>
                  <a:picLocks noChangeAspect="1"/>
                </p:cNvPicPr>
                <p:nvPr/>
              </p:nvPicPr>
              <p:blipFill rotWithShape="1">
                <a:blip r:embed="rId1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32019" y="2109564"/>
                  <a:ext cx="2876550" cy="182349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46073" y="1916832"/>
              <a:ext cx="1407334" cy="1430569"/>
            </a:xfrm>
            <a:prstGeom prst="rect">
              <a:avLst/>
            </a:prstGeom>
          </p:spPr>
        </p:pic>
      </p:grpSp>
      <p:sp>
        <p:nvSpPr>
          <p:cNvPr id="131" name="TextBox 130"/>
          <p:cNvSpPr txBox="1"/>
          <p:nvPr/>
        </p:nvSpPr>
        <p:spPr>
          <a:xfrm>
            <a:off x="899592" y="603580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32401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does </a:t>
                </a:r>
                <a:r>
                  <a:rPr lang="en-US" i="1" dirty="0" smtClean="0"/>
                  <a:t>provably effective </a:t>
                </a:r>
                <a:r>
                  <a:rPr lang="en-US" dirty="0" smtClean="0"/>
                  <a:t>and </a:t>
                </a:r>
                <a:r>
                  <a:rPr lang="en-US" i="1" dirty="0" smtClean="0"/>
                  <a:t>provably efficient</a:t>
                </a:r>
                <a:r>
                  <a:rPr lang="en-US" dirty="0" smtClean="0"/>
                  <a:t> mean?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Efficient</a:t>
                </a:r>
                <a:r>
                  <a:rPr lang="en-US" dirty="0" smtClean="0"/>
                  <a:t>: preprocessing runs in polynomial time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Effective</a:t>
                </a:r>
                <a:r>
                  <a:rPr lang="en-US" dirty="0" smtClean="0"/>
                  <a:t>: shrinks the input without changing the answer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How </a:t>
                </a:r>
                <a:r>
                  <a:rPr lang="en-US" dirty="0"/>
                  <a:t>to guarantee an effective preprocessing algorithm?</a:t>
                </a:r>
              </a:p>
              <a:p>
                <a:pPr marL="457200" lvl="1" indent="0">
                  <a:buNone/>
                </a:pPr>
                <a:r>
                  <a:rPr lang="nl-NL" i="1" dirty="0" err="1"/>
                  <a:t>If</a:t>
                </a:r>
                <a:r>
                  <a:rPr lang="nl-NL" i="1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nl-NL" i="1" dirty="0"/>
                  <a:t>, no NP-hard </a:t>
                </a:r>
                <a:r>
                  <a:rPr lang="nl-NL" i="1" dirty="0" err="1"/>
                  <a:t>problem</a:t>
                </a:r>
                <a:r>
                  <a:rPr lang="nl-NL" i="1" dirty="0"/>
                  <a:t> has a poly-time preprocessing </a:t>
                </a:r>
                <a:r>
                  <a:rPr lang="nl-NL" i="1" dirty="0" err="1"/>
                  <a:t>algorithm</a:t>
                </a:r>
                <a:r>
                  <a:rPr lang="nl-NL" i="1" dirty="0"/>
                  <a:t> </a:t>
                </a:r>
                <a:r>
                  <a:rPr lang="nl-NL" i="1" dirty="0" err="1"/>
                  <a:t>that</a:t>
                </a:r>
                <a:r>
                  <a:rPr lang="nl-NL" i="1" dirty="0"/>
                  <a:t> </a:t>
                </a:r>
                <a:r>
                  <a:rPr lang="nl-NL" i="1" dirty="0" err="1"/>
                  <a:t>shrinks</a:t>
                </a:r>
                <a:r>
                  <a:rPr lang="nl-NL" i="1" dirty="0"/>
                  <a:t> the input </a:t>
                </a:r>
                <a:r>
                  <a:rPr lang="nl-NL" i="1" dirty="0" err="1"/>
                  <a:t>by</a:t>
                </a:r>
                <a:r>
                  <a:rPr lang="nl-NL" i="1" dirty="0"/>
                  <a:t> 1 </a:t>
                </a:r>
                <a:r>
                  <a:rPr lang="nl-NL" i="1" dirty="0" smtClean="0"/>
                  <a:t>bit</a:t>
                </a:r>
              </a:p>
              <a:p>
                <a:pPr marL="0" indent="0">
                  <a:buNone/>
                </a:pPr>
                <a:r>
                  <a:rPr lang="nl-NL" dirty="0" smtClean="0"/>
                  <a:t>The </a:t>
                </a:r>
                <a:r>
                  <a:rPr lang="nl-NL" dirty="0"/>
                  <a:t>viewpoint of </a:t>
                </a:r>
                <a:r>
                  <a:rPr lang="nl-NL" i="1" dirty="0" err="1">
                    <a:solidFill>
                      <a:srgbClr val="0070C0"/>
                    </a:solidFill>
                  </a:rPr>
                  <a:t>parameterized</a:t>
                </a:r>
                <a:r>
                  <a:rPr lang="nl-NL" i="1" dirty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>
                    <a:solidFill>
                      <a:srgbClr val="0070C0"/>
                    </a:solidFill>
                  </a:rPr>
                  <a:t>complexity</a:t>
                </a:r>
                <a:r>
                  <a:rPr lang="nl-NL" i="1" dirty="0"/>
                  <a:t> </a:t>
                </a:r>
                <a:r>
                  <a:rPr lang="nl-NL" dirty="0" err="1" smtClean="0"/>
                  <a:t>helps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3240138"/>
              </a:xfrm>
              <a:blipFill rotWithShape="0">
                <a:blip r:embed="rId2"/>
                <a:stretch>
                  <a:fillRect l="-111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433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Kernelization: data reduction with a 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for a parameterized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smtClean="0"/>
                  <a:t>an algorithm that transforms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time, such that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, and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dirty="0" smtClean="0"/>
                  <a:t> of the kernel</a:t>
                </a:r>
              </a:p>
              <a:p>
                <a:pPr marL="457200" lvl="1" indent="0">
                  <a:buNone/>
                </a:pPr>
                <a:r>
                  <a:rPr lang="en-US" i="1" dirty="0" smtClean="0"/>
                  <a:t>Can be exponential or polynomial; smaller is better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Rounded Rectangle 28"/>
          <p:cNvSpPr/>
          <p:nvPr/>
        </p:nvSpPr>
        <p:spPr bwMode="auto">
          <a:xfrm>
            <a:off x="539552" y="3468564"/>
            <a:ext cx="8064896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/>
              <a:t>A kernelization guarantees that instances that are large with respect to their complexity parameter can be shrunk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3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 &amp; parameterized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dirty="0" smtClean="0">
                <a:solidFill>
                  <a:srgbClr val="0070C0"/>
                </a:solidFill>
              </a:rPr>
              <a:t>any</a:t>
            </a:r>
            <a:r>
              <a:rPr lang="en-US" dirty="0" smtClean="0"/>
              <a:t> algorithm on the kernel gives an FPT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grpSp>
        <p:nvGrpSpPr>
          <p:cNvPr id="18" name="Group 17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9" name="Group 18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ounded Rectangle 26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Left-Right Arrow 27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ight Arrow 24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6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ounded Rectangle 21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Left-Right Arrow 22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2" name="Rectangle 31"/>
          <p:cNvSpPr/>
          <p:nvPr/>
        </p:nvSpPr>
        <p:spPr>
          <a:xfrm>
            <a:off x="6649765" y="5254976"/>
            <a:ext cx="19223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small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yes/no</a:t>
            </a:r>
            <a:endParaRPr lang="en-US" sz="4400" b="1" cap="small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 bwMode="auto">
              <a:xfrm>
                <a:off x="539552" y="2134336"/>
                <a:ext cx="8064896" cy="171229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dirty="0"/>
                  <a:t>For any decidable parameterized problem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800" dirty="0"/>
                  <a:t>:</a:t>
                </a:r>
                <a:br>
                  <a:rPr lang="en-US" sz="2800" dirty="0"/>
                </a:br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800" dirty="0"/>
                  <a:t> is fixed-parameter tractable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800" dirty="0"/>
                  <a:t> has a kernel</a:t>
                </a: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134336"/>
                <a:ext cx="8064896" cy="1712293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ight Arrow 34"/>
              <p:cNvSpPr/>
              <p:nvPr/>
            </p:nvSpPr>
            <p:spPr bwMode="auto">
              <a:xfrm>
                <a:off x="5201772" y="5321016"/>
                <a:ext cx="954404" cy="772281"/>
              </a:xfrm>
              <a:prstGeom prst="rightArrow">
                <a:avLst/>
              </a:prstGeom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0" rIns="91440" bIns="155448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time</a:t>
                </a:r>
              </a:p>
            </p:txBody>
          </p:sp>
        </mc:Choice>
        <mc:Fallback xmlns="">
          <p:sp>
            <p:nvSpPr>
              <p:cNvPr id="35" name="Right Arrow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1772" y="5321016"/>
                <a:ext cx="954404" cy="772281"/>
              </a:xfrm>
              <a:prstGeom prst="rightArrow">
                <a:avLst/>
              </a:prstGeom>
              <a:blipFill rotWithShape="0">
                <a:blip r:embed="rId12"/>
                <a:stretch>
                  <a:fillRect l="-41615" t="-72059" r="-27329"/>
                </a:stretch>
              </a:blipFill>
              <a:ln w="19050"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4" descr="http://studystays.com.au/images/conf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5504030" y="5472872"/>
            <a:ext cx="447473" cy="44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9774 -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kernel for edge clique cover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00" y="1601513"/>
            <a:ext cx="2608200" cy="26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Edge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Do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cliques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that 			for each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there is a 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⊇{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Vertices are allowed to belong to more than one clique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 edge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covered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by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 cliques</a:t>
                </a:r>
                <a:r>
                  <a:rPr lang="nl-NL" dirty="0" smtClean="0"/>
                  <a:t> (</a:t>
                </a:r>
                <a:r>
                  <a:rPr lang="nl-NL" i="1" dirty="0" smtClean="0"/>
                  <a:t>is </a:t>
                </a:r>
                <a:r>
                  <a:rPr lang="nl-NL" i="1" dirty="0" err="1" smtClean="0"/>
                  <a:t>their</a:t>
                </a:r>
                <a:r>
                  <a:rPr lang="nl-NL" i="1" dirty="0" smtClean="0"/>
                  <a:t> </a:t>
                </a:r>
                <a:r>
                  <a:rPr lang="nl-NL" i="1" dirty="0" err="1" smtClean="0"/>
                  <a:t>union</a:t>
                </a:r>
                <a:r>
                  <a:rPr lang="nl-NL" dirty="0" smtClean="0"/>
                  <a:t>)</a:t>
                </a:r>
              </a:p>
              <a:p>
                <a:pPr lvl="1"/>
                <a:r>
                  <a:rPr lang="nl-NL" dirty="0" smtClean="0"/>
                  <a:t>Notion of cover is different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cap="small" dirty="0" smtClean="0"/>
                  <a:t>Vertex Cover</a:t>
                </a:r>
                <a:r>
                  <a:rPr lang="nl-NL" dirty="0" smtClean="0"/>
                  <a:t>!</a:t>
                </a:r>
                <a:endParaRPr lang="nl-NL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  <a:blipFill rotWithShape="0">
                <a:blip r:embed="rId3"/>
                <a:stretch>
                  <a:fillRect l="-1146" t="-989" b="-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3419475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37" y="3419475"/>
            <a:ext cx="465772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137" y="3419475"/>
            <a:ext cx="4657725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sp>
        <p:nvSpPr>
          <p:cNvPr id="5" name="C1"/>
          <p:cNvSpPr/>
          <p:nvPr/>
        </p:nvSpPr>
        <p:spPr bwMode="auto">
          <a:xfrm>
            <a:off x="5796136" y="3733998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C2"/>
          <p:cNvSpPr/>
          <p:nvPr/>
        </p:nvSpPr>
        <p:spPr bwMode="auto">
          <a:xfrm>
            <a:off x="5220072" y="3580700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4660206" y="3789040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064336" y="3516376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3563888" y="3356992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313848" y="3749808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28184" y="404745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yes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for</a:t>
                </a:r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47455"/>
                <a:ext cx="3384376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7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37445</TotalTime>
  <Words>2268</Words>
  <Application>Microsoft Office PowerPoint</Application>
  <PresentationFormat>On-screen Show (4:3)</PresentationFormat>
  <Paragraphs>517</Paragraphs>
  <Slides>48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Calibri</vt:lpstr>
      <vt:lpstr>Cambria Math</vt:lpstr>
      <vt:lpstr>Arial</vt:lpstr>
      <vt:lpstr>Arial Narrow</vt:lpstr>
      <vt:lpstr>Bradley Hand ITC</vt:lpstr>
      <vt:lpstr>AA-UiB-Institusjonell-mal-rev03</vt:lpstr>
      <vt:lpstr>PowerPoint Presentation</vt:lpstr>
      <vt:lpstr>Map of polynomial-time computation</vt:lpstr>
      <vt:lpstr>Map of the lost continent</vt:lpstr>
      <vt:lpstr>Provable preprocessing</vt:lpstr>
      <vt:lpstr>Provable preprocessing</vt:lpstr>
      <vt:lpstr>Kernelization: data reduction with a guarantee</vt:lpstr>
      <vt:lpstr>Kernelization &amp; parameterized algorithms</vt:lpstr>
      <vt:lpstr>A kernel for edge clique cover</vt:lpstr>
      <vt:lpstr>Edge Clique Cover</vt:lpstr>
      <vt:lpstr>Reduction rules for Edge Clique Cover</vt:lpstr>
      <vt:lpstr>Reduction rules for Edge Clique Cover</vt:lpstr>
      <vt:lpstr>Effectiveness of reduction rules</vt:lpstr>
      <vt:lpstr>Effectiveness of reduction rules</vt:lpstr>
      <vt:lpstr>Effectiveness of reduction rules</vt:lpstr>
      <vt:lpstr>Complete kernelization for Edge Clique Cover</vt:lpstr>
      <vt:lpstr>A kernel for vertex cover</vt:lpstr>
      <vt:lpstr>The Vertex Cover problem</vt:lpstr>
      <vt:lpstr>Reduction rules for Vertex Cover – (R1)</vt:lpstr>
      <vt:lpstr>Reduction rules for Vertex Cover – (R2)</vt:lpstr>
      <vt:lpstr>Reduction rules for Vertex Cover – (R3)</vt:lpstr>
      <vt:lpstr>Correctness of the cutoff rule</vt:lpstr>
      <vt:lpstr>Preprocessing for Vertex Cover</vt:lpstr>
      <vt:lpstr>better kernel for vertex cover</vt:lpstr>
      <vt:lpstr>Motivating examples</vt:lpstr>
      <vt:lpstr>Motivating examples</vt:lpstr>
      <vt:lpstr>Crown decomposition</vt:lpstr>
      <vt:lpstr>Crown reduction for Vertex Cover</vt:lpstr>
      <vt:lpstr>Crown-based kernelization for Vertex Cover</vt:lpstr>
      <vt:lpstr>Crown lemma</vt:lpstr>
      <vt:lpstr>Crown lemma</vt:lpstr>
      <vt:lpstr>Crown lemma</vt:lpstr>
      <vt:lpstr>              reductions</vt:lpstr>
      <vt:lpstr>Open problems for Vertex Cover kernelization</vt:lpstr>
      <vt:lpstr>A kernelization for hitting set</vt:lpstr>
      <vt:lpstr>The d-Hitting Set problem</vt:lpstr>
      <vt:lpstr>The d-Hitting Set problem</vt:lpstr>
      <vt:lpstr>Sunflowers</vt:lpstr>
      <vt:lpstr>Sunflower reduction rule for d-Hitting Set</vt:lpstr>
      <vt:lpstr>Sunflower reduction rule for d-Hitting Set</vt:lpstr>
      <vt:lpstr>Kernelization strategy for d-Hitting Set</vt:lpstr>
      <vt:lpstr>Finding sunflowers</vt:lpstr>
      <vt:lpstr>Kernel for d-Hitting Set</vt:lpstr>
      <vt:lpstr>Open problem for Hitting Set kernelization</vt:lpstr>
      <vt:lpstr>Wrap-up</vt:lpstr>
      <vt:lpstr>Mindsets when developing kernels</vt:lpstr>
      <vt:lpstr>One more open problem</vt:lpstr>
      <vt:lpstr>Exercises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1418</cp:revision>
  <cp:lastPrinted>2011-05-25T10:31:26Z</cp:lastPrinted>
  <dcterms:created xsi:type="dcterms:W3CDTF">2011-05-20T06:21:58Z</dcterms:created>
  <dcterms:modified xsi:type="dcterms:W3CDTF">2017-09-02T06:58:21Z</dcterms:modified>
</cp:coreProperties>
</file>